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ECD"/>
    <a:srgbClr val="0066FF"/>
    <a:srgbClr val="93BD00"/>
    <a:srgbClr val="DD9CB9"/>
    <a:srgbClr val="FFF24A"/>
    <a:srgbClr val="320500"/>
    <a:srgbClr val="75BCE3"/>
    <a:srgbClr val="009C92"/>
    <a:srgbClr val="009BD5"/>
    <a:srgbClr val="93B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>
        <p:scale>
          <a:sx n="100" d="100"/>
          <a:sy n="100" d="100"/>
        </p:scale>
        <p:origin x="-870" y="168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9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2022/1/13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9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2022/1/13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8" tIns="45370" rIns="90738" bIns="453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0"/>
          </a:xfrm>
          <a:prstGeom prst="rect">
            <a:avLst/>
          </a:prstGeom>
        </p:spPr>
        <p:txBody>
          <a:bodyPr vert="horz" lIns="90738" tIns="45370" rIns="90738" bIns="453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1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rver-win\share\アスクル関連\１月作業\0111アスクル\AI\002_922d_singlemother\haike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7775575" cy="10908637"/>
          </a:xfrm>
          <a:prstGeom prst="rect">
            <a:avLst/>
          </a:prstGeom>
          <a:noFill/>
        </p:spPr>
      </p:pic>
      <p:pic>
        <p:nvPicPr>
          <p:cNvPr id="3" name="Picture 4" descr="\\Server-win\share\アスクル関連\１月作業\0111アスクル\AI\002_922d_singlemother\haieishi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57" y="438610"/>
            <a:ext cx="7118928" cy="10031413"/>
          </a:xfrm>
          <a:prstGeom prst="rect">
            <a:avLst/>
          </a:prstGeom>
          <a:noFill/>
        </p:spPr>
      </p:pic>
      <p:pic>
        <p:nvPicPr>
          <p:cNvPr id="6" name="Picture 7" descr="\\Server-win\share\アスクル関連\１月作業\0111アスクル\AI\002_922d_singlemother\wak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3537" y="2576567"/>
            <a:ext cx="6792613" cy="5327851"/>
          </a:xfrm>
          <a:prstGeom prst="rect">
            <a:avLst/>
          </a:prstGeom>
          <a:noFill/>
        </p:spPr>
      </p:pic>
      <p:sp>
        <p:nvSpPr>
          <p:cNvPr id="199" name="正方形/長方形 198"/>
          <p:cNvSpPr/>
          <p:nvPr/>
        </p:nvSpPr>
        <p:spPr>
          <a:xfrm>
            <a:off x="1127311" y="10277283"/>
            <a:ext cx="5570220" cy="990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Picture 6" descr="\\Server-win\share\アスクル関連\１月作業\0111アスクル\AI\002_922d_singlemother\obi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3499" y="4779625"/>
            <a:ext cx="881441" cy="304800"/>
          </a:xfrm>
          <a:prstGeom prst="rect">
            <a:avLst/>
          </a:prstGeom>
          <a:noFill/>
        </p:spPr>
      </p:pic>
      <p:pic>
        <p:nvPicPr>
          <p:cNvPr id="73" name="Picture 6" descr="\\Server-win\share\アスクル関連\１月作業\0111アスクル\AI\002_922d_singlemother\obi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822" y="5683144"/>
            <a:ext cx="871208" cy="304800"/>
          </a:xfrm>
          <a:prstGeom prst="rect">
            <a:avLst/>
          </a:prstGeom>
          <a:noFill/>
        </p:spPr>
      </p:pic>
      <p:pic>
        <p:nvPicPr>
          <p:cNvPr id="77" name="Picture 6" descr="\\Server-win\share\アスクル関連\１月作業\0111アスクル\AI\002_922d_singlemother\obi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822" y="6710206"/>
            <a:ext cx="864118" cy="296707"/>
          </a:xfrm>
          <a:prstGeom prst="rect">
            <a:avLst/>
          </a:prstGeom>
          <a:noFill/>
        </p:spPr>
      </p:pic>
      <p:pic>
        <p:nvPicPr>
          <p:cNvPr id="4" name="Picture 5" descr="\\Server-win\share\アスクル関連\１月作業\0111アスクル\AI\002_922d_singlemother\muryou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1642" y="400327"/>
            <a:ext cx="1054100" cy="1246124"/>
          </a:xfrm>
          <a:prstGeom prst="rect">
            <a:avLst/>
          </a:prstGeom>
          <a:noFill/>
        </p:spPr>
      </p:pic>
      <p:sp>
        <p:nvSpPr>
          <p:cNvPr id="90" name="テキスト ボックス 89"/>
          <p:cNvSpPr txBox="1"/>
          <p:nvPr/>
        </p:nvSpPr>
        <p:spPr>
          <a:xfrm>
            <a:off x="6035007" y="572698"/>
            <a:ext cx="117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参加料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895742" y="914046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無料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266411" y="4353272"/>
            <a:ext cx="511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ヴァンフォーレ甲府　フィットネスダイレクター　</a:t>
            </a:r>
            <a:endParaRPr lang="en-US" altLang="ja-JP" sz="1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r"/>
            <a:r>
              <a:rPr lang="ja-JP" altLang="en-US" sz="1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谷 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真一郎　氏</a:t>
            </a:r>
            <a:endParaRPr kumimoji="1" lang="ja-JP" altLang="en-US" sz="1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093746" y="4757320"/>
            <a:ext cx="655316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5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日時</a:t>
            </a:r>
            <a:endParaRPr kumimoji="1" lang="ja-JP" altLang="en-US" sz="25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086561" y="5646526"/>
            <a:ext cx="655316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5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 場</a:t>
            </a:r>
            <a:endParaRPr lang="ja-JP" altLang="en-US" sz="25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948318" y="6672211"/>
            <a:ext cx="946172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5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参加資格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45665" y="5044818"/>
            <a:ext cx="263522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２５</a:t>
            </a:r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日（火）～　全</a:t>
            </a:r>
            <a:r>
              <a:rPr kumimoji="1"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945665" y="5317517"/>
            <a:ext cx="302303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PM</a:t>
            </a:r>
            <a:r>
              <a:rPr kumimoji="1"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８：００</a:t>
            </a: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PM</a:t>
            </a: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９：００</a:t>
            </a:r>
            <a:endParaRPr kumimoji="1" lang="ja-JP" altLang="en-US" sz="1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907742" y="5935456"/>
            <a:ext cx="3004679" cy="800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昭和町総合体育館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昭和町地域交流センター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（開催日により異なります）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925158" y="6963058"/>
            <a:ext cx="3228224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昭和</a:t>
            </a:r>
            <a:r>
              <a:rPr kumimoji="1"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町民（小学生以上の方）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小学生の参加者は保護者同伴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25" name="グループ化 124"/>
          <p:cNvGrpSpPr/>
          <p:nvPr/>
        </p:nvGrpSpPr>
        <p:grpSpPr>
          <a:xfrm>
            <a:off x="3545067" y="5035448"/>
            <a:ext cx="3279781" cy="307778"/>
            <a:chOff x="4236750" y="5314523"/>
            <a:chExt cx="2345480" cy="221439"/>
          </a:xfrm>
        </p:grpSpPr>
        <p:cxnSp>
          <p:nvCxnSpPr>
            <p:cNvPr id="115" name="直線コネクタ 114"/>
            <p:cNvCxnSpPr/>
            <p:nvPr/>
          </p:nvCxnSpPr>
          <p:spPr>
            <a:xfrm flipV="1">
              <a:off x="4285995" y="5525918"/>
              <a:ext cx="2296235" cy="3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4236750" y="5314523"/>
              <a:ext cx="2278035" cy="2214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1/25(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火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  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ラン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         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総合体育館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885422" y="8948516"/>
            <a:ext cx="1086868" cy="1017265"/>
            <a:chOff x="1014889" y="9387364"/>
            <a:chExt cx="1029840" cy="604361"/>
          </a:xfrm>
        </p:grpSpPr>
        <p:cxnSp>
          <p:nvCxnSpPr>
            <p:cNvPr id="166" name="直線コネクタ 165"/>
            <p:cNvCxnSpPr/>
            <p:nvPr/>
          </p:nvCxnSpPr>
          <p:spPr>
            <a:xfrm>
              <a:off x="1014889" y="9387364"/>
              <a:ext cx="0" cy="604361"/>
            </a:xfrm>
            <a:prstGeom prst="line">
              <a:avLst/>
            </a:prstGeom>
            <a:ln w="19050">
              <a:solidFill>
                <a:srgbClr val="93B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>
              <a:off x="2044729" y="9387364"/>
              <a:ext cx="0" cy="604361"/>
            </a:xfrm>
            <a:prstGeom prst="line">
              <a:avLst/>
            </a:prstGeom>
            <a:ln w="19050">
              <a:solidFill>
                <a:srgbClr val="93B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テキスト ボックス 167"/>
          <p:cNvSpPr txBox="1"/>
          <p:nvPr/>
        </p:nvSpPr>
        <p:spPr>
          <a:xfrm>
            <a:off x="955063" y="9273284"/>
            <a:ext cx="113658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お申込み</a:t>
            </a:r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お問い合わせ</a:t>
            </a:r>
            <a:endParaRPr kumimoji="1" lang="ja-JP" altLang="en-US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2368363" y="9478506"/>
            <a:ext cx="400050" cy="168275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2329617" y="9442342"/>
            <a:ext cx="50162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URL</a:t>
            </a:r>
            <a:endParaRPr lang="ja-JP" altLang="en-US" sz="10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8" name="正方形/長方形 187"/>
          <p:cNvSpPr/>
          <p:nvPr/>
        </p:nvSpPr>
        <p:spPr>
          <a:xfrm>
            <a:off x="2380403" y="9722812"/>
            <a:ext cx="400050" cy="168275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2338659" y="9683838"/>
            <a:ext cx="50162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TEL</a:t>
            </a:r>
            <a:endParaRPr lang="ja-JP" altLang="en-US" sz="10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2279147" y="9194208"/>
            <a:ext cx="304180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右記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QR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コードよりお申込みください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2803948" y="9434648"/>
            <a:ext cx="3590976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ja-JP" sz="1100" dirty="0"/>
              <a:t>http://showa-camellia.com/</a:t>
            </a:r>
            <a:endParaRPr kumimoji="1" lang="ja-JP" altLang="en-US" sz="1300" spc="3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803948" y="9644556"/>
            <a:ext cx="359097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０５５－２７５－６８５１</a:t>
            </a: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4263058" y="9651511"/>
            <a:ext cx="1569086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ja-JP" altLang="en-US" sz="11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平日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00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r>
              <a:rPr kumimoji="1"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00</a:t>
            </a:r>
            <a:r>
              <a:rPr kumimoji="1" lang="ja-JP" altLang="en-US" sz="1100" spc="-1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p:sp>
        <p:nvSpPr>
          <p:cNvPr id="195" name="円/楕円 194"/>
          <p:cNvSpPr/>
          <p:nvPr/>
        </p:nvSpPr>
        <p:spPr>
          <a:xfrm>
            <a:off x="892203" y="9984923"/>
            <a:ext cx="301625" cy="3016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6661882" y="10014262"/>
            <a:ext cx="301625" cy="30162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886640" y="9887825"/>
            <a:ext cx="61417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1800" kern="16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自分のカラダを知って、スポーツを楽しみましょう！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-537898" y="1758564"/>
            <a:ext cx="756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8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ラン</a:t>
            </a:r>
            <a:r>
              <a:rPr kumimoji="1" lang="ja-JP" altLang="en-US" sz="3600" dirty="0">
                <a:solidFill>
                  <a:srgbClr val="58585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＆</a:t>
            </a:r>
            <a:r>
              <a:rPr lang="ja-JP" altLang="en-US" sz="48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アジリティ </a:t>
            </a:r>
            <a:r>
              <a:rPr kumimoji="1" lang="ja-JP" altLang="en-US" sz="3600" dirty="0" smtClean="0">
                <a:solidFill>
                  <a:srgbClr val="58585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クリニック</a:t>
            </a:r>
            <a:endParaRPr kumimoji="1" lang="ja-JP" altLang="en-US" sz="3600" dirty="0">
              <a:solidFill>
                <a:srgbClr val="585858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xmlns="" id="{7563FB3F-758B-400C-8EFE-16BF39BE00A6}"/>
              </a:ext>
            </a:extLst>
          </p:cNvPr>
          <p:cNvGrpSpPr/>
          <p:nvPr/>
        </p:nvGrpSpPr>
        <p:grpSpPr>
          <a:xfrm>
            <a:off x="3557437" y="5333513"/>
            <a:ext cx="3456704" cy="338260"/>
            <a:chOff x="4501471" y="5297912"/>
            <a:chExt cx="2426326" cy="361700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xmlns="" id="{74C99464-0006-4CE8-861D-DF9D92E2BACA}"/>
                </a:ext>
              </a:extLst>
            </p:cNvPr>
            <p:cNvCxnSpPr/>
            <p:nvPr/>
          </p:nvCxnSpPr>
          <p:spPr>
            <a:xfrm>
              <a:off x="4548347" y="5659612"/>
              <a:ext cx="2254250" cy="0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xmlns="" id="{9F50451E-7E72-4B69-8C8D-A2B54AE1E69E}"/>
                </a:ext>
              </a:extLst>
            </p:cNvPr>
            <p:cNvSpPr txBox="1"/>
            <p:nvPr/>
          </p:nvSpPr>
          <p:spPr>
            <a:xfrm>
              <a:off x="4501471" y="5297912"/>
              <a:ext cx="2426326" cy="329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2/3  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  アジリティ　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交流センター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xmlns="" id="{6ED10D15-EF61-4F96-A1F1-C1E5FE3F8DB2}"/>
              </a:ext>
            </a:extLst>
          </p:cNvPr>
          <p:cNvGrpSpPr/>
          <p:nvPr/>
        </p:nvGrpSpPr>
        <p:grpSpPr>
          <a:xfrm>
            <a:off x="3565035" y="5670162"/>
            <a:ext cx="3441508" cy="946791"/>
            <a:chOff x="5117709" y="5887282"/>
            <a:chExt cx="2278035" cy="1012410"/>
          </a:xfrm>
        </p:grpSpPr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xmlns="" id="{D59CA228-AE0F-4CA0-9714-D2BE96E1BB34}"/>
                </a:ext>
              </a:extLst>
            </p:cNvPr>
            <p:cNvCxnSpPr/>
            <p:nvPr/>
          </p:nvCxnSpPr>
          <p:spPr>
            <a:xfrm>
              <a:off x="5176834" y="6893983"/>
              <a:ext cx="2071247" cy="5709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xmlns="" id="{EC203E2E-F49D-43DF-990D-4E720AF34447}"/>
                </a:ext>
              </a:extLst>
            </p:cNvPr>
            <p:cNvSpPr txBox="1"/>
            <p:nvPr/>
          </p:nvSpPr>
          <p:spPr>
            <a:xfrm>
              <a:off x="5117709" y="5887282"/>
              <a:ext cx="2278035" cy="329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2/17 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  ラン　　　　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交流センター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xmlns="" id="{23CDD043-417B-43A1-A64D-C08D7BA41F85}"/>
              </a:ext>
            </a:extLst>
          </p:cNvPr>
          <p:cNvGrpSpPr/>
          <p:nvPr/>
        </p:nvGrpSpPr>
        <p:grpSpPr>
          <a:xfrm>
            <a:off x="3571079" y="5974275"/>
            <a:ext cx="3225493" cy="318629"/>
            <a:chOff x="4166958" y="3498579"/>
            <a:chExt cx="2264033" cy="340711"/>
          </a:xfrm>
        </p:grpSpPr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xmlns="" id="{E4009259-7A5F-49A2-95E6-7F23A98BCA76}"/>
                </a:ext>
              </a:extLst>
            </p:cNvPr>
            <p:cNvCxnSpPr/>
            <p:nvPr/>
          </p:nvCxnSpPr>
          <p:spPr>
            <a:xfrm flipV="1">
              <a:off x="4214012" y="3827944"/>
              <a:ext cx="2216979" cy="9169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xmlns="" id="{1C8A757A-9A82-4167-9E5A-77CDA5D473DA}"/>
                </a:ext>
              </a:extLst>
            </p:cNvPr>
            <p:cNvSpPr txBox="1"/>
            <p:nvPr/>
          </p:nvSpPr>
          <p:spPr>
            <a:xfrm>
              <a:off x="4166958" y="3498579"/>
              <a:ext cx="2217684" cy="3407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3/3  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  </a:t>
              </a: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アジリティ　</a:t>
              </a:r>
              <a:r>
                <a:rPr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総合体育館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xmlns="" id="{5531DA22-3557-43EC-A395-9DFFBD85844A}"/>
              </a:ext>
            </a:extLst>
          </p:cNvPr>
          <p:cNvGrpSpPr/>
          <p:nvPr/>
        </p:nvGrpSpPr>
        <p:grpSpPr>
          <a:xfrm>
            <a:off x="3589563" y="5982662"/>
            <a:ext cx="3245438" cy="374886"/>
            <a:chOff x="3982590" y="-5330727"/>
            <a:chExt cx="2278035" cy="2454493"/>
          </a:xfrm>
        </p:grpSpPr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xmlns="" id="{35DD4CF6-E4E5-4850-B212-A659E532B6B8}"/>
                </a:ext>
              </a:extLst>
            </p:cNvPr>
            <p:cNvCxnSpPr/>
            <p:nvPr/>
          </p:nvCxnSpPr>
          <p:spPr>
            <a:xfrm>
              <a:off x="4016670" y="-5330727"/>
              <a:ext cx="2220969" cy="57708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xmlns="" id="{D9B65F4B-DC4A-46F5-8196-B2BEB5AE2DB0}"/>
                </a:ext>
              </a:extLst>
            </p:cNvPr>
            <p:cNvSpPr txBox="1"/>
            <p:nvPr/>
          </p:nvSpPr>
          <p:spPr>
            <a:xfrm>
              <a:off x="3982590" y="-3205341"/>
              <a:ext cx="2278035" cy="329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3/10 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ラン　　　　　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総合体育館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xmlns="" id="{51A20DCA-2DD9-42B4-ADD1-34159126167B}"/>
              </a:ext>
            </a:extLst>
          </p:cNvPr>
          <p:cNvGrpSpPr/>
          <p:nvPr/>
        </p:nvGrpSpPr>
        <p:grpSpPr>
          <a:xfrm>
            <a:off x="3589563" y="6611219"/>
            <a:ext cx="3245439" cy="314732"/>
            <a:chOff x="4159924" y="4651095"/>
            <a:chExt cx="2278035" cy="336543"/>
          </a:xfrm>
        </p:grpSpPr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xmlns="" id="{9489B1DC-1D65-4AE8-8DE8-8A7C508B7D31}"/>
                </a:ext>
              </a:extLst>
            </p:cNvPr>
            <p:cNvCxnSpPr/>
            <p:nvPr/>
          </p:nvCxnSpPr>
          <p:spPr>
            <a:xfrm>
              <a:off x="4230490" y="4982346"/>
              <a:ext cx="2171293" cy="5292"/>
            </a:xfrm>
            <a:prstGeom prst="line">
              <a:avLst/>
            </a:prstGeom>
            <a:ln w="19050">
              <a:solidFill>
                <a:srgbClr val="009C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xmlns="" id="{BB123A33-02D2-4367-A5B4-BF4E396A52C2}"/>
                </a:ext>
              </a:extLst>
            </p:cNvPr>
            <p:cNvSpPr txBox="1"/>
            <p:nvPr/>
          </p:nvSpPr>
          <p:spPr>
            <a:xfrm>
              <a:off x="4159924" y="4651095"/>
              <a:ext cx="2278035" cy="3291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3/31 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アジリティ</a:t>
              </a: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kumimoji="1"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総合体育館</a:t>
              </a:r>
              <a:r>
                <a:rPr kumimoji="1" lang="en-US" altLang="ja-JP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endPara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D7EBB44D-ECD4-4D2C-BAB9-DD5D36981F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026" t="16602" r="17844" b="32107"/>
          <a:stretch/>
        </p:blipFill>
        <p:spPr>
          <a:xfrm>
            <a:off x="5402046" y="2639550"/>
            <a:ext cx="1675888" cy="956005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xmlns="" id="{9B46F789-9797-4FF4-BE02-6196F70A9BAB}"/>
              </a:ext>
            </a:extLst>
          </p:cNvPr>
          <p:cNvSpPr txBox="1"/>
          <p:nvPr/>
        </p:nvSpPr>
        <p:spPr>
          <a:xfrm>
            <a:off x="760797" y="2546205"/>
            <a:ext cx="4701448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600" dirty="0" smtClean="0">
                <a:solidFill>
                  <a:schemeClr val="accent5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ラン＆アジリティクリニックとは</a:t>
            </a:r>
            <a:endParaRPr lang="en-US" altLang="ja-JP" sz="1600" dirty="0" smtClean="0">
              <a:solidFill>
                <a:schemeClr val="accent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ラン（もっと楽に走りたい！）」：スピードアップのために必要なランニングフォームの習得、「アジリティ（身体をもっと素早く動かしたい！）」：軽快に機敏に動き、素早く方向転換ができるようにするためのトレーニング、エクササイズです。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正しい動きを身に付けることにより、減速したり、方向転換を行う際に起こりがちなケガの予防にも大変効果的です。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詳しくは、右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QR</a:t>
            </a: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コード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より動画をご覧</a:t>
            </a:r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ください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。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みんなで楽しく体を動かしましょう！</a:t>
            </a:r>
            <a:endParaRPr lang="en-US" altLang="ja-JP" sz="1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20131293-5E8F-4522-8948-185DC55D48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8" y="3639045"/>
            <a:ext cx="708906" cy="708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9E6E6348-598B-4E6D-97A2-29E58A0CF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42" y="9221888"/>
            <a:ext cx="756000" cy="75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CED5748-4C72-4401-A9E6-BDB23231036D}"/>
              </a:ext>
            </a:extLst>
          </p:cNvPr>
          <p:cNvSpPr txBox="1"/>
          <p:nvPr/>
        </p:nvSpPr>
        <p:spPr>
          <a:xfrm>
            <a:off x="2091333" y="8907147"/>
            <a:ext cx="545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kern="0" spc="10" dirty="0">
                <a:solidFill>
                  <a:srgbClr val="00000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  <a:cs typeface="Times New Roman" panose="02020603050405020304" pitchFamily="18" charset="0"/>
              </a:rPr>
              <a:t>昭和総合型地域スポーツクラブ　</a:t>
            </a:r>
            <a:r>
              <a:rPr lang="en-US" altLang="ja-JP" sz="1600" kern="0" spc="10" dirty="0">
                <a:solidFill>
                  <a:srgbClr val="00000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  <a:cs typeface="Times New Roman" panose="02020603050405020304" pitchFamily="18" charset="0"/>
              </a:rPr>
              <a:t>Camellia(</a:t>
            </a:r>
            <a:r>
              <a:rPr lang="ja-JP" altLang="ja-JP" sz="1600" kern="0" spc="10" dirty="0">
                <a:solidFill>
                  <a:srgbClr val="00000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  <a:cs typeface="Times New Roman" panose="02020603050405020304" pitchFamily="18" charset="0"/>
              </a:rPr>
              <a:t>キャメリア</a:t>
            </a:r>
            <a:r>
              <a:rPr lang="en-US" altLang="ja-JP" sz="1600" kern="0" spc="10" dirty="0">
                <a:solidFill>
                  <a:srgbClr val="00000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600" kern="0" dirty="0">
                <a:solidFill>
                  <a:srgbClr val="FFFFFF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14992" y="1219069"/>
            <a:ext cx="567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町制施行５０周年記念関連事業</a:t>
            </a:r>
            <a:endParaRPr kumimoji="1"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3" y="1085497"/>
            <a:ext cx="846935" cy="753022"/>
          </a:xfrm>
          <a:prstGeom prst="rect">
            <a:avLst/>
          </a:prstGeom>
        </p:spPr>
      </p:pic>
      <p:pic>
        <p:nvPicPr>
          <p:cNvPr id="64" name="Picture 6" descr="\\Server-win\share\アスクル関連\１月作業\0111アスクル\AI\002_922d_singlemother\obi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3499" y="4387973"/>
            <a:ext cx="901700" cy="304800"/>
          </a:xfrm>
          <a:prstGeom prst="rect">
            <a:avLst/>
          </a:prstGeom>
          <a:noFill/>
        </p:spPr>
      </p:pic>
      <p:sp>
        <p:nvSpPr>
          <p:cNvPr id="65" name="テキスト ボックス 64"/>
          <p:cNvSpPr txBox="1"/>
          <p:nvPr/>
        </p:nvSpPr>
        <p:spPr>
          <a:xfrm>
            <a:off x="1106562" y="4352629"/>
            <a:ext cx="655316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5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講師</a:t>
            </a:r>
            <a:endParaRPr kumimoji="1" lang="ja-JP" altLang="en-US" sz="25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3537" y="551572"/>
            <a:ext cx="570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昭和町スポーツ協会主催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5683" y="7941513"/>
            <a:ext cx="6383633" cy="1015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【</a:t>
            </a:r>
            <a:r>
              <a:rPr kumimoji="1" lang="ja-JP" altLang="en-US" sz="1200" b="1" dirty="0" smtClean="0"/>
              <a:t>新型コロナウイルスガイドライン</a:t>
            </a:r>
            <a:r>
              <a:rPr kumimoji="1" lang="en-US" altLang="ja-JP" sz="1200" b="1" dirty="0" smtClean="0"/>
              <a:t>】</a:t>
            </a:r>
            <a:br>
              <a:rPr kumimoji="1" lang="en-US" altLang="ja-JP" sz="1200" b="1" dirty="0" smtClean="0"/>
            </a:br>
            <a:r>
              <a:rPr lang="ja-JP" altLang="en-US" sz="1200" b="1" dirty="0" smtClean="0"/>
              <a:t>・今後の感染状況により中止となる場合があります。</a:t>
            </a:r>
            <a:r>
              <a:rPr lang="en-US" altLang="ja-JP" sz="1200" b="1" dirty="0" smtClean="0"/>
              <a:t/>
            </a:r>
            <a:br>
              <a:rPr lang="en-US" altLang="ja-JP" sz="1200" b="1" dirty="0" smtClean="0"/>
            </a:br>
            <a:r>
              <a:rPr lang="ja-JP" altLang="en-US" sz="1200" b="1" dirty="0" smtClean="0"/>
              <a:t>・体調が優れない場合（発熱、のどの痛み、倦怠感があるなど）には参加をご遠慮ください。</a:t>
            </a:r>
            <a:r>
              <a:rPr lang="en-US" altLang="ja-JP" sz="1200" b="1" dirty="0" smtClean="0"/>
              <a:t/>
            </a:r>
            <a:br>
              <a:rPr lang="en-US" altLang="ja-JP" sz="1200" b="1" dirty="0" smtClean="0"/>
            </a:br>
            <a:r>
              <a:rPr lang="ja-JP" altLang="en-US" sz="1200" b="1" dirty="0" smtClean="0"/>
              <a:t>・来場時には、マスクの着用をお願いします。</a:t>
            </a:r>
            <a:r>
              <a:rPr lang="en-US" altLang="ja-JP" sz="1200" b="1" dirty="0" smtClean="0"/>
              <a:t/>
            </a:r>
            <a:br>
              <a:rPr lang="en-US" altLang="ja-JP" sz="1200" b="1" dirty="0" smtClean="0"/>
            </a:br>
            <a:r>
              <a:rPr lang="ja-JP" altLang="en-US" sz="1200" b="1" dirty="0" smtClean="0"/>
              <a:t>・会場入場時に検温を実施します。（発熱があると認めた場合には、参加をご遠慮いただきます。）</a:t>
            </a:r>
            <a:endParaRPr lang="en-US" altLang="ja-JP" sz="12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54730" y="7547602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上履き、飲み物、タオル、着替え</a:t>
            </a:r>
            <a:endParaRPr kumimoji="1" lang="ja-JP" altLang="en-US" sz="1600" b="1" dirty="0"/>
          </a:p>
        </p:txBody>
      </p:sp>
      <p:pic>
        <p:nvPicPr>
          <p:cNvPr id="78" name="Picture 6" descr="\\Server-win\share\アスクル関連\１月作業\0111アスクル\AI\002_922d_singlemother\obi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822" y="7553651"/>
            <a:ext cx="871208" cy="304800"/>
          </a:xfrm>
          <a:prstGeom prst="rect">
            <a:avLst/>
          </a:prstGeom>
          <a:noFill/>
        </p:spPr>
      </p:pic>
      <p:sp>
        <p:nvSpPr>
          <p:cNvPr id="79" name="テキスト ボックス 78"/>
          <p:cNvSpPr txBox="1"/>
          <p:nvPr/>
        </p:nvSpPr>
        <p:spPr>
          <a:xfrm>
            <a:off x="1035302" y="7531179"/>
            <a:ext cx="757834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5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持ち物</a:t>
            </a:r>
            <a:endParaRPr lang="ja-JP" altLang="en-US" sz="25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86936" y="6976607"/>
            <a:ext cx="361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+mn-ea"/>
              </a:rPr>
              <a:t>※</a:t>
            </a:r>
            <a:r>
              <a:rPr lang="ja-JP" altLang="en-US" sz="1400" b="1" dirty="0" smtClean="0">
                <a:latin typeface="+mn-ea"/>
              </a:rPr>
              <a:t>１</a:t>
            </a:r>
            <a:r>
              <a:rPr kumimoji="1" lang="ja-JP" altLang="en-US" sz="1400" b="1" dirty="0" smtClean="0">
                <a:latin typeface="+mn-ea"/>
              </a:rPr>
              <a:t>回あたりの参加定員は</a:t>
            </a:r>
            <a:r>
              <a:rPr kumimoji="1" lang="ja-JP" altLang="en-US" sz="1400" b="1" dirty="0" smtClean="0"/>
              <a:t>、</a:t>
            </a:r>
            <a:r>
              <a:rPr kumimoji="1" lang="en-US" altLang="ja-JP" sz="1400" b="1" dirty="0" smtClean="0"/>
              <a:t>50</a:t>
            </a:r>
            <a:r>
              <a:rPr kumimoji="1" lang="ja-JP" altLang="en-US" sz="1400" b="1" dirty="0" smtClean="0"/>
              <a:t>名程度を予定　　</a:t>
            </a:r>
            <a:endParaRPr kumimoji="1" lang="en-US" altLang="ja-JP" sz="1400" b="1" dirty="0" smtClean="0"/>
          </a:p>
          <a:p>
            <a:r>
              <a:rPr lang="ja-JP" altLang="en-US" sz="1400" b="1" dirty="0"/>
              <a:t>　 </a:t>
            </a:r>
            <a:r>
              <a:rPr lang="ja-JP" altLang="en-US" sz="1400" b="1" dirty="0" smtClean="0"/>
              <a:t> </a:t>
            </a:r>
            <a:r>
              <a:rPr kumimoji="1" lang="ja-JP" altLang="en-US" sz="1400" b="1" dirty="0" smtClean="0"/>
              <a:t>しています。</a:t>
            </a:r>
            <a:endParaRPr kumimoji="1"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2017-01-19T10:37:45Z</dcterms:created>
  <dcterms:modified xsi:type="dcterms:W3CDTF">2022-01-13T08:13:51Z</dcterms:modified>
</cp:coreProperties>
</file>