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52"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
          <p15:clr>
            <a:srgbClr val="A4A3A4"/>
          </p15:clr>
        </p15:guide>
        <p15:guide id="2" pos="4304">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wusr06" initials="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FE"/>
    <a:srgbClr val="00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8392" autoAdjust="0"/>
    <p:restoredTop sz="94595" autoAdjust="0"/>
  </p:normalViewPr>
  <p:slideViewPr>
    <p:cSldViewPr>
      <p:cViewPr>
        <p:scale>
          <a:sx n="100" d="100"/>
          <a:sy n="100" d="100"/>
        </p:scale>
        <p:origin x="1692" y="-438"/>
      </p:cViewPr>
      <p:guideLst>
        <p:guide orient="horz" pos="37"/>
        <p:guide pos="430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heme" Target="theme/theme1.xml" />
  <Relationship Id="rId3" Type="http://schemas.openxmlformats.org/officeDocument/2006/relationships/notesMaster" Target="notesMasters/notesMaster1.xml" />
  <Relationship Id="rId7" Type="http://schemas.openxmlformats.org/officeDocument/2006/relationships/viewProps" Target="view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presProps" Target="presProps.xml" />
  <Relationship Id="rId5" Type="http://schemas.openxmlformats.org/officeDocument/2006/relationships/commentAuthors" Target="commentAuthors.xml" />
  <Relationship Id="rId4" Type="http://schemas.openxmlformats.org/officeDocument/2006/relationships/handoutMaster" Target="handoutMasters/handoutMaster1.xml" />
  <Relationship Id="rId9" Type="http://schemas.openxmlformats.org/officeDocument/2006/relationships/tableStyles" Target="tableStyle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8831" cy="493316"/>
          </a:xfrm>
          <a:prstGeom prst="rect">
            <a:avLst/>
          </a:prstGeom>
        </p:spPr>
        <p:txBody>
          <a:bodyPr vert="horz" lIns="91399" tIns="45700" rIns="91399" bIns="4570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6" y="0"/>
            <a:ext cx="2918831" cy="493316"/>
          </a:xfrm>
          <a:prstGeom prst="rect">
            <a:avLst/>
          </a:prstGeom>
        </p:spPr>
        <p:txBody>
          <a:bodyPr vert="horz" lIns="91399" tIns="45700" rIns="91399" bIns="45700" rtlCol="0"/>
          <a:lstStyle>
            <a:lvl1pPr algn="r">
              <a:defRPr sz="1200"/>
            </a:lvl1pPr>
          </a:lstStyle>
          <a:p>
            <a:fld id="{FD7BF96A-F919-4088-8AFA-76128F119725}" type="datetime1">
              <a:rPr lang="ja-JP" altLang="en-US" sz="1400">
                <a:latin typeface="ＭＳ Ｐゴシック" pitchFamily="50" charset="-128"/>
                <a:ea typeface="ＭＳ Ｐゴシック" pitchFamily="50" charset="-128"/>
              </a:rPr>
              <a:pPr/>
              <a:t>2019/10/18</a:t>
            </a:fld>
            <a:endParaRPr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3" y="9371285"/>
            <a:ext cx="2918831" cy="493316"/>
          </a:xfrm>
          <a:prstGeom prst="rect">
            <a:avLst/>
          </a:prstGeom>
        </p:spPr>
        <p:txBody>
          <a:bodyPr vert="horz" lIns="91399" tIns="45700" rIns="91399" bIns="4570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6" y="9371285"/>
            <a:ext cx="2918831" cy="493316"/>
          </a:xfrm>
          <a:prstGeom prst="rect">
            <a:avLst/>
          </a:prstGeom>
        </p:spPr>
        <p:txBody>
          <a:bodyPr vert="horz" lIns="91399" tIns="45700" rIns="91399" bIns="45700" rtlCol="0" anchor="b"/>
          <a:lstStyle>
            <a:lvl1pPr algn="r">
              <a:defRPr sz="1200"/>
            </a:lvl1pPr>
          </a:lstStyle>
          <a:p>
            <a:fld id="{A60C1D9C-4153-45A3-ABA8-5AC906D32479}" type="slidenum">
              <a:rPr kumimoji="1" lang="ja-JP" altLang="en-US" smtClean="0"/>
              <a:pPr/>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hdr="0" ftr="0" dt="0"/>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8831" cy="493316"/>
          </a:xfrm>
          <a:prstGeom prst="rect">
            <a:avLst/>
          </a:prstGeom>
        </p:spPr>
        <p:txBody>
          <a:bodyPr vert="horz" lIns="91399" tIns="45700" rIns="91399" bIns="4570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0"/>
            <a:ext cx="2918831" cy="493316"/>
          </a:xfrm>
          <a:prstGeom prst="rect">
            <a:avLst/>
          </a:prstGeom>
        </p:spPr>
        <p:txBody>
          <a:bodyPr vert="horz" lIns="91399" tIns="45700" rIns="91399" bIns="45700" rtlCol="0"/>
          <a:lstStyle>
            <a:lvl1pPr algn="r">
              <a:defRPr sz="1400">
                <a:latin typeface="ＭＳ Ｐゴシック" pitchFamily="50" charset="-128"/>
                <a:ea typeface="ＭＳ Ｐゴシック" pitchFamily="50" charset="-128"/>
              </a:defRPr>
            </a:lvl1pPr>
          </a:lstStyle>
          <a:p>
            <a:fld id="{EEBD13C7-DC9F-4A97-9ED4-5433BAF60D59}" type="datetime1">
              <a:rPr lang="ja-JP" altLang="en-US" smtClean="0"/>
              <a:pPr/>
              <a:t>2019/10/18</a:t>
            </a:fld>
            <a:endParaRPr lang="en-US" altLang="ja-JP" dirty="0" smtClean="0"/>
          </a:p>
        </p:txBody>
      </p:sp>
      <p:sp>
        <p:nvSpPr>
          <p:cNvPr id="4" name="スライド イメージ プレースホルダー 3"/>
          <p:cNvSpPr>
            <a:spLocks noGrp="1" noRot="1" noChangeAspect="1"/>
          </p:cNvSpPr>
          <p:nvPr>
            <p:ph type="sldImg" idx="2"/>
          </p:nvPr>
        </p:nvSpPr>
        <p:spPr>
          <a:xfrm>
            <a:off x="1979613" y="739775"/>
            <a:ext cx="2776537" cy="3700463"/>
          </a:xfrm>
          <a:prstGeom prst="rect">
            <a:avLst/>
          </a:prstGeom>
          <a:noFill/>
          <a:ln w="12700">
            <a:solidFill>
              <a:prstClr val="black"/>
            </a:solidFill>
          </a:ln>
        </p:spPr>
        <p:txBody>
          <a:bodyPr vert="horz" lIns="91399" tIns="45700" rIns="91399" bIns="45700" rtlCol="0" anchor="ctr"/>
          <a:lstStyle/>
          <a:p>
            <a:endParaRPr lang="ja-JP" altLang="en-US"/>
          </a:p>
        </p:txBody>
      </p:sp>
      <p:sp>
        <p:nvSpPr>
          <p:cNvPr id="5" name="ノート プレースホルダー 4"/>
          <p:cNvSpPr>
            <a:spLocks noGrp="1"/>
          </p:cNvSpPr>
          <p:nvPr>
            <p:ph type="body" sz="quarter" idx="3"/>
          </p:nvPr>
        </p:nvSpPr>
        <p:spPr>
          <a:xfrm>
            <a:off x="673577" y="4686503"/>
            <a:ext cx="5388610" cy="4439841"/>
          </a:xfrm>
          <a:prstGeom prst="rect">
            <a:avLst/>
          </a:prstGeom>
        </p:spPr>
        <p:txBody>
          <a:bodyPr vert="horz" lIns="91399" tIns="45700" rIns="91399" bIns="4570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371285"/>
            <a:ext cx="2918831" cy="493316"/>
          </a:xfrm>
          <a:prstGeom prst="rect">
            <a:avLst/>
          </a:prstGeom>
        </p:spPr>
        <p:txBody>
          <a:bodyPr vert="horz" lIns="91399" tIns="45700" rIns="91399" bIns="4570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5"/>
            <a:ext cx="2918831" cy="493316"/>
          </a:xfrm>
          <a:prstGeom prst="rect">
            <a:avLst/>
          </a:prstGeom>
        </p:spPr>
        <p:txBody>
          <a:bodyPr vert="horz" lIns="91399" tIns="45700" rIns="91399" bIns="45700" rtlCol="0" anchor="b"/>
          <a:lstStyle>
            <a:lvl1pPr algn="r">
              <a:defRPr sz="1200"/>
            </a:lvl1pPr>
          </a:lstStyle>
          <a:p>
            <a:fld id="{FD35E722-DCEB-4B9B-850A-0990A504E40F}" type="slidenum">
              <a:rPr kumimoji="1" lang="ja-JP" altLang="en-US" smtClean="0"/>
              <a:pPr/>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1"/>
          </p:nvPr>
        </p:nvSpPr>
        <p:spPr/>
        <p:txBody>
          <a:bodyPr/>
          <a:lstStyle/>
          <a:p>
            <a:fld id="{FD35E722-DCEB-4B9B-850A-0990A504E40F}" type="slidenum">
              <a:rPr kumimoji="1" lang="ja-JP" altLang="en-US" smtClean="0"/>
              <a:pPr/>
              <a:t>1</a:t>
            </a:fld>
            <a:endParaRPr kumimoji="1" lang="ja-JP" altLang="en-US"/>
          </a:p>
        </p:txBody>
      </p:sp>
    </p:spTree>
    <p:extLst>
      <p:ext uri="{BB962C8B-B14F-4D97-AF65-F5344CB8AC3E}">
        <p14:creationId xmlns:p14="http://schemas.microsoft.com/office/powerpoint/2010/main" val="2573048781"/>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pPr/>
              <a:t>‹#›</a:t>
            </a:fld>
            <a:endParaRPr kumimoji="1" lang="ja-JP" altLang="en-US"/>
          </a:p>
        </p:txBody>
      </p:sp>
    </p:spTree>
    <p:extLst>
      <p:ext uri="{BB962C8B-B14F-4D97-AF65-F5344CB8AC3E}">
        <p14:creationId xmlns:p14="http://schemas.microsoft.com/office/powerpoint/2010/main" val="1546808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pPr/>
              <a:t>‹#›</a:t>
            </a:fld>
            <a:endParaRPr kumimoji="1" lang="ja-JP" altLang="en-US"/>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377169084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pPr/>
              <a:t>‹#›</a:t>
            </a:fld>
            <a:endParaRPr kumimoji="1" lang="ja-JP" altLang="en-US"/>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33022759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pPr/>
              <a:t>‹#›</a:t>
            </a:fld>
            <a:endParaRPr kumimoji="1" lang="ja-JP" altLang="en-US"/>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477812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pPr/>
              <a:t>‹#›</a:t>
            </a:fld>
            <a:endParaRPr kumimoji="1" lang="ja-JP" altLang="en-US"/>
          </a:p>
        </p:txBody>
      </p:sp>
      <p:sp>
        <p:nvSpPr>
          <p:cNvPr id="7" name="テキスト ボックス 6"/>
          <p:cNvSpPr txBox="1"/>
          <p:nvPr userDrawn="1"/>
        </p:nvSpPr>
        <p:spPr>
          <a:xfrm>
            <a:off x="6144285" y="59268"/>
            <a:ext cx="674694" cy="523220"/>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pPr/>
              <a:t>‹#›</a:t>
            </a:fld>
            <a:endParaRPr kumimoji="1" lang="ja-JP" altLang="en-US"/>
          </a:p>
        </p:txBody>
      </p:sp>
      <p:sp>
        <p:nvSpPr>
          <p:cNvPr id="8" name="テキスト ボックス 7"/>
          <p:cNvSpPr txBox="1"/>
          <p:nvPr userDrawn="1"/>
        </p:nvSpPr>
        <p:spPr>
          <a:xfrm>
            <a:off x="6144285" y="59268"/>
            <a:ext cx="674694" cy="523220"/>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8850121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9550142-B990-490A-A107-ED7302A7FD52}" type="slidenum">
              <a:rPr kumimoji="1" lang="ja-JP" altLang="en-US" smtClean="0"/>
              <a:pPr/>
              <a:t>‹#›</a:t>
            </a:fld>
            <a:endParaRPr kumimoji="1" lang="ja-JP" altLang="en-US"/>
          </a:p>
        </p:txBody>
      </p:sp>
      <p:sp>
        <p:nvSpPr>
          <p:cNvPr id="10" name="テキスト ボックス 9"/>
          <p:cNvSpPr txBox="1"/>
          <p:nvPr userDrawn="1"/>
        </p:nvSpPr>
        <p:spPr>
          <a:xfrm>
            <a:off x="6144285" y="59268"/>
            <a:ext cx="674694" cy="523220"/>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2702644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pPr/>
              <a:t>‹#›</a:t>
            </a:fld>
            <a:endParaRPr kumimoji="1" lang="ja-JP" altLang="en-US"/>
          </a:p>
        </p:txBody>
      </p:sp>
      <p:sp>
        <p:nvSpPr>
          <p:cNvPr id="6" name="テキスト ボックス 5"/>
          <p:cNvSpPr txBox="1"/>
          <p:nvPr userDrawn="1"/>
        </p:nvSpPr>
        <p:spPr>
          <a:xfrm>
            <a:off x="6144285" y="59268"/>
            <a:ext cx="674694" cy="523220"/>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9550142-B990-490A-A107-ED7302A7FD52}" type="slidenum">
              <a:rPr kumimoji="1" lang="ja-JP" altLang="en-US" smtClean="0"/>
              <a:pPr/>
              <a:t>‹#›</a:t>
            </a:fld>
            <a:endParaRPr kumimoji="1" lang="ja-JP" altLang="en-US"/>
          </a:p>
        </p:txBody>
      </p:sp>
    </p:spTree>
    <p:extLst>
      <p:ext uri="{BB962C8B-B14F-4D97-AF65-F5344CB8AC3E}">
        <p14:creationId xmlns:p14="http://schemas.microsoft.com/office/powerpoint/2010/main" val="135130051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pPr/>
              <a:t>‹#›</a:t>
            </a:fld>
            <a:endParaRPr kumimoji="1" lang="ja-JP" altLang="en-US"/>
          </a:p>
        </p:txBody>
      </p:sp>
    </p:spTree>
    <p:extLst>
      <p:ext uri="{BB962C8B-B14F-4D97-AF65-F5344CB8AC3E}">
        <p14:creationId xmlns:p14="http://schemas.microsoft.com/office/powerpoint/2010/main" val="359421743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pPr/>
              <a:t>‹#›</a:t>
            </a:fld>
            <a:endParaRPr kumimoji="1" lang="ja-JP" altLang="en-US"/>
          </a:p>
        </p:txBody>
      </p:sp>
    </p:spTree>
    <p:extLst>
      <p:ext uri="{BB962C8B-B14F-4D97-AF65-F5344CB8AC3E}">
        <p14:creationId xmlns:p14="http://schemas.microsoft.com/office/powerpoint/2010/main" val="496355720"/>
      </p:ext>
    </p:extLst>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9550142-B990-490A-A107-ED7302A7FD52}" type="slidenum">
              <a:rPr kumimoji="1" lang="ja-JP" altLang="en-US" smtClean="0"/>
              <a:pPr/>
              <a:t>‹#›</a:t>
            </a:fld>
            <a:endParaRPr kumimoji="1"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テキスト ボックス 46"/>
          <p:cNvSpPr txBox="1"/>
          <p:nvPr/>
        </p:nvSpPr>
        <p:spPr>
          <a:xfrm>
            <a:off x="212064" y="-36512"/>
            <a:ext cx="6480720" cy="369332"/>
          </a:xfrm>
          <a:prstGeom prst="rect">
            <a:avLst/>
          </a:prstGeom>
          <a:noFill/>
        </p:spPr>
        <p:txBody>
          <a:bodyPr wrap="square" rtlCol="0">
            <a:spAutoFit/>
          </a:bodyPr>
          <a:lstStyle/>
          <a:p>
            <a:r>
              <a:rPr lang="ja-JP" altLang="en-US" dirty="0" smtClean="0"/>
              <a:t>創業支援</a:t>
            </a:r>
            <a:r>
              <a:rPr lang="ja-JP" altLang="en-US" dirty="0"/>
              <a:t>等</a:t>
            </a:r>
            <a:r>
              <a:rPr lang="ja-JP" altLang="en-US" dirty="0" smtClean="0"/>
              <a:t>事業計画の概要（参考）</a:t>
            </a:r>
            <a:endParaRPr lang="en-US" altLang="ja-JP" sz="800" dirty="0" smtClean="0"/>
          </a:p>
        </p:txBody>
      </p:sp>
      <p:graphicFrame>
        <p:nvGraphicFramePr>
          <p:cNvPr id="59" name="表 58"/>
          <p:cNvGraphicFramePr>
            <a:graphicFrameLocks noGrp="1"/>
          </p:cNvGraphicFramePr>
          <p:nvPr>
            <p:extLst>
              <p:ext uri="{D42A27DB-BD31-4B8C-83A1-F6EECF244321}">
                <p14:modId xmlns:p14="http://schemas.microsoft.com/office/powerpoint/2010/main" val="463136500"/>
              </p:ext>
            </p:extLst>
          </p:nvPr>
        </p:nvGraphicFramePr>
        <p:xfrm>
          <a:off x="129029" y="298972"/>
          <a:ext cx="6624734" cy="944944"/>
        </p:xfrm>
        <a:graphic>
          <a:graphicData uri="http://schemas.openxmlformats.org/drawingml/2006/table">
            <a:tbl>
              <a:tblPr firstRow="1" bandRow="1">
                <a:tableStyleId>{5940675A-B579-460E-94D1-54222C63F5DA}</a:tableStyleId>
              </a:tblPr>
              <a:tblGrid>
                <a:gridCol w="1074389">
                  <a:extLst>
                    <a:ext uri="{9D8B030D-6E8A-4147-A177-3AD203B41FA5}">
                      <a16:colId xmlns:a16="http://schemas.microsoft.com/office/drawing/2014/main" val="20000"/>
                    </a:ext>
                  </a:extLst>
                </a:gridCol>
                <a:gridCol w="5550345">
                  <a:extLst>
                    <a:ext uri="{9D8B030D-6E8A-4147-A177-3AD203B41FA5}">
                      <a16:colId xmlns:a16="http://schemas.microsoft.com/office/drawing/2014/main" val="20001"/>
                    </a:ext>
                  </a:extLst>
                </a:gridCol>
              </a:tblGrid>
              <a:tr h="232292">
                <a:tc>
                  <a:txBody>
                    <a:bodyPr/>
                    <a:lstStyle/>
                    <a:p>
                      <a:pPr algn="ctr"/>
                      <a:r>
                        <a:rPr kumimoji="1" lang="ja-JP" altLang="en-US" sz="1400" dirty="0" smtClean="0">
                          <a:solidFill>
                            <a:schemeClr val="tx1"/>
                          </a:solidFill>
                          <a:latin typeface="+mn-ea"/>
                          <a:ea typeface="+mn-ea"/>
                        </a:rPr>
                        <a:t>市区町村</a:t>
                      </a:r>
                      <a:endParaRPr kumimoji="1" lang="en-US" altLang="ja-JP" sz="1400" dirty="0" smtClean="0">
                        <a:latin typeface="+mn-ea"/>
                        <a:ea typeface="+mn-ea"/>
                      </a:endParaRPr>
                    </a:p>
                  </a:txBody>
                  <a:tcPr marL="91461" marR="91461" marT="45736" marB="45736" anchor="ctr">
                    <a:lnB w="3175" cap="flat" cmpd="sng" algn="ctr">
                      <a:solidFill>
                        <a:schemeClr val="tx1"/>
                      </a:solidFill>
                      <a:prstDash val="sysDash"/>
                      <a:round/>
                      <a:headEnd type="none" w="med" len="med"/>
                      <a:tailEnd type="none" w="med" len="med"/>
                    </a:lnB>
                    <a:solidFill>
                      <a:srgbClr val="FFFF99"/>
                    </a:solidFill>
                  </a:tcPr>
                </a:tc>
                <a:tc>
                  <a:txBody>
                    <a:bodyPr/>
                    <a:lstStyle/>
                    <a:p>
                      <a:pPr>
                        <a:lnSpc>
                          <a:spcPct val="100000"/>
                        </a:lnSpc>
                      </a:pPr>
                      <a:r>
                        <a:rPr kumimoji="1" lang="ja-JP" altLang="en-US" sz="1400" dirty="0" smtClean="0">
                          <a:solidFill>
                            <a:schemeClr val="tx1"/>
                          </a:solidFill>
                          <a:latin typeface="+mn-ea"/>
                          <a:ea typeface="+mn-ea"/>
                        </a:rPr>
                        <a:t>昭和町</a:t>
                      </a:r>
                      <a:endParaRPr kumimoji="1" lang="en-US" altLang="ja-JP" sz="1400" dirty="0" smtClean="0">
                        <a:solidFill>
                          <a:schemeClr val="tx1"/>
                        </a:solidFill>
                        <a:latin typeface="+mn-ea"/>
                        <a:ea typeface="+mn-ea"/>
                      </a:endParaRPr>
                    </a:p>
                  </a:txBody>
                  <a:tcPr marL="91461" marR="91461" marT="45736" marB="45736" anchor="ctr">
                    <a:lnB w="3175"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0000"/>
                  </a:ext>
                </a:extLst>
              </a:tr>
              <a:tr h="487787">
                <a:tc>
                  <a:txBody>
                    <a:bodyPr/>
                    <a:lstStyle/>
                    <a:p>
                      <a:pPr algn="ctr"/>
                      <a:r>
                        <a:rPr kumimoji="1" lang="ja-JP" altLang="en-US" sz="1200" dirty="0" smtClean="0">
                          <a:solidFill>
                            <a:schemeClr val="tx1"/>
                          </a:solidFill>
                          <a:latin typeface="+mn-ea"/>
                          <a:ea typeface="+mn-ea"/>
                        </a:rPr>
                        <a:t>認定連携</a:t>
                      </a:r>
                      <a:endParaRPr kumimoji="1" lang="en-US" altLang="ja-JP" sz="1200" dirty="0" smtClean="0">
                        <a:solidFill>
                          <a:schemeClr val="tx1"/>
                        </a:solidFill>
                        <a:latin typeface="+mn-ea"/>
                        <a:ea typeface="+mn-ea"/>
                      </a:endParaRPr>
                    </a:p>
                    <a:p>
                      <a:pPr algn="ctr"/>
                      <a:r>
                        <a:rPr kumimoji="1" lang="ja-JP" altLang="en-US" sz="1200" dirty="0" smtClean="0">
                          <a:solidFill>
                            <a:schemeClr val="tx1"/>
                          </a:solidFill>
                          <a:latin typeface="+mn-ea"/>
                          <a:ea typeface="+mn-ea"/>
                        </a:rPr>
                        <a:t>創業支援</a:t>
                      </a:r>
                      <a:endParaRPr kumimoji="1" lang="en-US" altLang="ja-JP" sz="1200" dirty="0" smtClean="0">
                        <a:solidFill>
                          <a:schemeClr val="tx1"/>
                        </a:solidFill>
                        <a:latin typeface="+mn-ea"/>
                        <a:ea typeface="+mn-ea"/>
                      </a:endParaRPr>
                    </a:p>
                    <a:p>
                      <a:pPr algn="ctr"/>
                      <a:r>
                        <a:rPr kumimoji="1" lang="ja-JP" altLang="en-US" sz="1200" dirty="0" smtClean="0">
                          <a:solidFill>
                            <a:schemeClr val="tx1"/>
                          </a:solidFill>
                          <a:latin typeface="+mn-ea"/>
                          <a:ea typeface="+mn-ea"/>
                        </a:rPr>
                        <a:t>等事業者</a:t>
                      </a:r>
                      <a:endParaRPr kumimoji="1" lang="en-US" altLang="ja-JP" sz="1200" dirty="0" smtClean="0">
                        <a:solidFill>
                          <a:schemeClr val="tx1"/>
                        </a:solidFill>
                        <a:latin typeface="+mn-ea"/>
                        <a:ea typeface="+mn-ea"/>
                      </a:endParaRPr>
                    </a:p>
                  </a:txBody>
                  <a:tcPr marL="91461" marR="91461" marT="45736" marB="45736" anchor="ctr">
                    <a:lnT w="3175" cap="flat" cmpd="sng" algn="ctr">
                      <a:solidFill>
                        <a:schemeClr val="tx1"/>
                      </a:solidFill>
                      <a:prstDash val="sysDash"/>
                      <a:round/>
                      <a:headEnd type="none" w="med" len="med"/>
                      <a:tailEnd type="none" w="med" len="med"/>
                    </a:lnT>
                    <a:solidFill>
                      <a:srgbClr val="FFFF99"/>
                    </a:solidFill>
                  </a:tcPr>
                </a:tc>
                <a:tc>
                  <a:txBody>
                    <a:bodyPr/>
                    <a:lstStyle/>
                    <a:p>
                      <a:pPr>
                        <a:lnSpc>
                          <a:spcPct val="100000"/>
                        </a:lnSpc>
                      </a:pPr>
                      <a:r>
                        <a:rPr kumimoji="1" lang="ja-JP" altLang="en-US" sz="1200" b="1" dirty="0" smtClean="0">
                          <a:solidFill>
                            <a:schemeClr val="tx1"/>
                          </a:solidFill>
                          <a:latin typeface="+mn-ea"/>
                          <a:ea typeface="+mn-ea"/>
                        </a:rPr>
                        <a:t>昭和町商工会、</a:t>
                      </a:r>
                      <a:r>
                        <a:rPr kumimoji="1" lang="en-US" altLang="ja-JP" sz="1200" b="1" dirty="0" smtClean="0">
                          <a:solidFill>
                            <a:schemeClr val="tx1"/>
                          </a:solidFill>
                          <a:latin typeface="+mn-ea"/>
                          <a:ea typeface="+mn-ea"/>
                        </a:rPr>
                        <a:t>(</a:t>
                      </a:r>
                      <a:r>
                        <a:rPr kumimoji="1" lang="ja-JP" altLang="en-US" sz="1200" b="1" dirty="0" smtClean="0">
                          <a:solidFill>
                            <a:schemeClr val="tx1"/>
                          </a:solidFill>
                          <a:latin typeface="+mn-ea"/>
                          <a:ea typeface="+mn-ea"/>
                        </a:rPr>
                        <a:t>株</a:t>
                      </a:r>
                      <a:r>
                        <a:rPr kumimoji="1" lang="en-US" altLang="ja-JP" sz="1200" b="1" dirty="0" smtClean="0">
                          <a:solidFill>
                            <a:schemeClr val="tx1"/>
                          </a:solidFill>
                          <a:latin typeface="+mn-ea"/>
                          <a:ea typeface="+mn-ea"/>
                        </a:rPr>
                        <a:t>)</a:t>
                      </a:r>
                      <a:r>
                        <a:rPr kumimoji="1" lang="ja-JP" altLang="en-US" sz="1200" b="1" dirty="0" smtClean="0">
                          <a:solidFill>
                            <a:schemeClr val="tx1"/>
                          </a:solidFill>
                          <a:latin typeface="+mn-ea"/>
                          <a:ea typeface="+mn-ea"/>
                        </a:rPr>
                        <a:t>山梨中央銀行、甲府信用金庫、山梨信用金庫、山梨県民信用組合、</a:t>
                      </a:r>
                      <a:r>
                        <a:rPr kumimoji="1" lang="en-US" altLang="ja-JP" sz="1200" b="1" dirty="0" smtClean="0">
                          <a:solidFill>
                            <a:schemeClr val="tx1"/>
                          </a:solidFill>
                          <a:latin typeface="+mn-ea"/>
                          <a:ea typeface="+mn-ea"/>
                        </a:rPr>
                        <a:t>(</a:t>
                      </a:r>
                      <a:r>
                        <a:rPr kumimoji="1" lang="ja-JP" altLang="en-US" sz="1200" b="1" dirty="0" smtClean="0">
                          <a:solidFill>
                            <a:schemeClr val="tx1"/>
                          </a:solidFill>
                          <a:latin typeface="+mn-ea"/>
                          <a:ea typeface="+mn-ea"/>
                        </a:rPr>
                        <a:t>公財</a:t>
                      </a:r>
                      <a:r>
                        <a:rPr kumimoji="1" lang="en-US" altLang="ja-JP" sz="1200" b="1" dirty="0" smtClean="0">
                          <a:solidFill>
                            <a:schemeClr val="tx1"/>
                          </a:solidFill>
                          <a:latin typeface="+mn-ea"/>
                          <a:ea typeface="+mn-ea"/>
                        </a:rPr>
                        <a:t>)</a:t>
                      </a:r>
                      <a:r>
                        <a:rPr kumimoji="1" lang="ja-JP" altLang="en-US" sz="1200" b="1" dirty="0" smtClean="0">
                          <a:solidFill>
                            <a:schemeClr val="tx1"/>
                          </a:solidFill>
                          <a:latin typeface="+mn-ea"/>
                          <a:ea typeface="+mn-ea"/>
                        </a:rPr>
                        <a:t>やまなし産業支援機構</a:t>
                      </a:r>
                      <a:endParaRPr kumimoji="1" lang="en-US" altLang="ja-JP" sz="1200" b="1" dirty="0" smtClean="0">
                        <a:solidFill>
                          <a:schemeClr val="tx1"/>
                        </a:solidFill>
                        <a:latin typeface="+mn-ea"/>
                        <a:ea typeface="+mn-ea"/>
                      </a:endParaRPr>
                    </a:p>
                  </a:txBody>
                  <a:tcPr marL="91461" marR="91461" marT="45736" marB="45736" anchor="ctr">
                    <a:lnT w="3175"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0001"/>
                  </a:ext>
                </a:extLst>
              </a:tr>
            </a:tbl>
          </a:graphicData>
        </a:graphic>
      </p:graphicFrame>
      <p:graphicFrame>
        <p:nvGraphicFramePr>
          <p:cNvPr id="68" name="表 67"/>
          <p:cNvGraphicFramePr>
            <a:graphicFrameLocks noGrp="1"/>
          </p:cNvGraphicFramePr>
          <p:nvPr>
            <p:extLst>
              <p:ext uri="{D42A27DB-BD31-4B8C-83A1-F6EECF244321}">
                <p14:modId xmlns:p14="http://schemas.microsoft.com/office/powerpoint/2010/main" val="3202252761"/>
              </p:ext>
            </p:extLst>
          </p:nvPr>
        </p:nvGraphicFramePr>
        <p:xfrm>
          <a:off x="129029" y="5448718"/>
          <a:ext cx="6627911" cy="3659787"/>
        </p:xfrm>
        <a:graphic>
          <a:graphicData uri="http://schemas.openxmlformats.org/drawingml/2006/table">
            <a:tbl>
              <a:tblPr firstRow="1" bandRow="1">
                <a:tableStyleId>{5940675A-B579-460E-94D1-54222C63F5DA}</a:tableStyleId>
              </a:tblPr>
              <a:tblGrid>
                <a:gridCol w="6627911">
                  <a:extLst>
                    <a:ext uri="{9D8B030D-6E8A-4147-A177-3AD203B41FA5}">
                      <a16:colId xmlns:a16="http://schemas.microsoft.com/office/drawing/2014/main" val="20000"/>
                    </a:ext>
                  </a:extLst>
                </a:gridCol>
              </a:tblGrid>
              <a:tr h="3659787">
                <a:tc>
                  <a:txBody>
                    <a:bodyPr/>
                    <a:lstStyle/>
                    <a:p>
                      <a:endParaRPr kumimoji="1" lang="ja-JP" altLang="en-US" sz="1400" dirty="0">
                        <a:solidFill>
                          <a:schemeClr val="tx1"/>
                        </a:solidFill>
                        <a:latin typeface="HG丸ｺﾞｼｯｸM-PRO" pitchFamily="50" charset="-128"/>
                        <a:ea typeface="HG丸ｺﾞｼｯｸM-PRO" pitchFamily="50" charset="-128"/>
                      </a:endParaRPr>
                    </a:p>
                    <a:p>
                      <a:pPr>
                        <a:lnSpc>
                          <a:spcPct val="100000"/>
                        </a:lnSpc>
                      </a:pPr>
                      <a:endParaRPr kumimoji="1" lang="ja-JP" altLang="en-US" sz="1200" dirty="0">
                        <a:solidFill>
                          <a:schemeClr val="tx1"/>
                        </a:solidFill>
                        <a:latin typeface="HG丸ｺﾞｼｯｸM-PRO" pitchFamily="50" charset="-128"/>
                        <a:ea typeface="HG丸ｺﾞｼｯｸM-PRO" pitchFamily="50" charset="-128"/>
                      </a:endParaRPr>
                    </a:p>
                  </a:txBody>
                  <a:tcPr marL="91461" marR="91461" marT="45719" marB="45719">
                    <a:noFill/>
                  </a:tcPr>
                </a:tc>
                <a:extLst>
                  <a:ext uri="{0D108BD9-81ED-4DB2-BD59-A6C34878D82A}">
                    <a16:rowId xmlns:a16="http://schemas.microsoft.com/office/drawing/2014/main" val="10000"/>
                  </a:ext>
                </a:extLst>
              </a:tr>
            </a:tbl>
          </a:graphicData>
        </a:graphic>
      </p:graphicFrame>
      <p:sp>
        <p:nvSpPr>
          <p:cNvPr id="70" name="テキスト ボックス 6"/>
          <p:cNvSpPr txBox="1">
            <a:spLocks noChangeArrowheads="1"/>
          </p:cNvSpPr>
          <p:nvPr/>
        </p:nvSpPr>
        <p:spPr bwMode="auto">
          <a:xfrm>
            <a:off x="141624" y="5465120"/>
            <a:ext cx="1103627"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9pPr>
          </a:lstStyle>
          <a:p>
            <a:pPr eaLnBrk="1" hangingPunct="1"/>
            <a:r>
              <a:rPr lang="ja-JP" altLang="en-US" sz="1050" b="1" dirty="0" smtClean="0"/>
              <a:t>＜</a:t>
            </a:r>
            <a:r>
              <a:rPr lang="ja-JP" altLang="en-US" sz="1050" b="1" dirty="0"/>
              <a:t>全体像</a:t>
            </a:r>
            <a:r>
              <a:rPr lang="ja-JP" altLang="en-US" sz="1050" b="1" dirty="0" smtClean="0"/>
              <a:t>＞</a:t>
            </a:r>
            <a:endParaRPr lang="ja-JP" altLang="en-US" sz="1050" b="1" dirty="0"/>
          </a:p>
        </p:txBody>
      </p:sp>
      <p:sp>
        <p:nvSpPr>
          <p:cNvPr id="71" name="ドーナツ 70"/>
          <p:cNvSpPr/>
          <p:nvPr/>
        </p:nvSpPr>
        <p:spPr>
          <a:xfrm rot="20788159">
            <a:off x="615917" y="5737223"/>
            <a:ext cx="5285090" cy="2097361"/>
          </a:xfrm>
          <a:prstGeom prst="donut">
            <a:avLst>
              <a:gd name="adj" fmla="val 7142"/>
            </a:avLst>
          </a:prstGeom>
          <a:solidFill>
            <a:schemeClr val="accent1">
              <a:lumMod val="40000"/>
              <a:lumOff val="6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solidFill>
                <a:schemeClr val="tx1"/>
              </a:solidFill>
            </a:endParaRPr>
          </a:p>
        </p:txBody>
      </p:sp>
      <p:sp>
        <p:nvSpPr>
          <p:cNvPr id="72" name="Rectangle 5"/>
          <p:cNvSpPr>
            <a:spLocks noChangeArrowheads="1"/>
          </p:cNvSpPr>
          <p:nvPr/>
        </p:nvSpPr>
        <p:spPr bwMode="auto">
          <a:xfrm>
            <a:off x="589618" y="5780998"/>
            <a:ext cx="1311267" cy="576064"/>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3175" cmpd="sng">
            <a:solidFill>
              <a:schemeClr val="bg1"/>
            </a:solidFill>
            <a:prstDash val="solid"/>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nchor="ctr"/>
          <a:lstStyle/>
          <a:p>
            <a:pPr algn="ctr">
              <a:defRPr/>
            </a:pPr>
            <a:r>
              <a:rPr lang="ja-JP" altLang="en-US" sz="1000" b="1" dirty="0">
                <a:solidFill>
                  <a:schemeClr val="tx1"/>
                </a:solidFill>
              </a:rPr>
              <a:t>日本政策金融</a:t>
            </a:r>
            <a:r>
              <a:rPr lang="ja-JP" altLang="en-US" sz="1000" b="1" dirty="0" smtClean="0">
                <a:solidFill>
                  <a:schemeClr val="tx1"/>
                </a:solidFill>
              </a:rPr>
              <a:t>公庫</a:t>
            </a:r>
            <a:endParaRPr lang="en-US" altLang="ja-JP" sz="1000" dirty="0" smtClean="0">
              <a:solidFill>
                <a:schemeClr val="tx1"/>
              </a:solidFill>
              <a:latin typeface="Calibri" pitchFamily="34" charset="0"/>
            </a:endParaRPr>
          </a:p>
          <a:p>
            <a:pPr>
              <a:defRPr/>
            </a:pPr>
            <a:r>
              <a:rPr lang="ja-JP" altLang="en-US" sz="1000" dirty="0" smtClean="0">
                <a:solidFill>
                  <a:schemeClr val="tx1"/>
                </a:solidFill>
                <a:latin typeface="Calibri" pitchFamily="34" charset="0"/>
              </a:rPr>
              <a:t>・創業、融資相談</a:t>
            </a:r>
            <a:endParaRPr lang="en-US" altLang="ja-JP" sz="1000" dirty="0">
              <a:solidFill>
                <a:schemeClr val="tx1"/>
              </a:solidFill>
              <a:latin typeface="Calibri" pitchFamily="34" charset="0"/>
            </a:endParaRPr>
          </a:p>
          <a:p>
            <a:pPr>
              <a:defRPr/>
            </a:pPr>
            <a:r>
              <a:rPr lang="ja-JP" altLang="en-US" sz="1000" dirty="0">
                <a:solidFill>
                  <a:schemeClr val="tx1"/>
                </a:solidFill>
                <a:latin typeface="Calibri" pitchFamily="34" charset="0"/>
              </a:rPr>
              <a:t>・事業計画策定</a:t>
            </a:r>
            <a:r>
              <a:rPr lang="ja-JP" altLang="en-US" sz="1000" dirty="0" smtClean="0">
                <a:solidFill>
                  <a:schemeClr val="tx1"/>
                </a:solidFill>
                <a:latin typeface="Calibri" pitchFamily="34" charset="0"/>
              </a:rPr>
              <a:t>支援</a:t>
            </a:r>
            <a:endParaRPr lang="en-US" altLang="ja-JP" sz="1000" dirty="0">
              <a:solidFill>
                <a:schemeClr val="tx1"/>
              </a:solidFill>
              <a:latin typeface="Calibri" pitchFamily="34" charset="0"/>
            </a:endParaRPr>
          </a:p>
        </p:txBody>
      </p:sp>
      <p:sp>
        <p:nvSpPr>
          <p:cNvPr id="74" name="Rectangle 5"/>
          <p:cNvSpPr>
            <a:spLocks noChangeArrowheads="1"/>
          </p:cNvSpPr>
          <p:nvPr/>
        </p:nvSpPr>
        <p:spPr bwMode="auto">
          <a:xfrm>
            <a:off x="2871345" y="7427384"/>
            <a:ext cx="2602845" cy="853502"/>
          </a:xfrm>
          <a:prstGeom prst="rect">
            <a:avLst/>
          </a:prstGeom>
          <a:gradFill>
            <a:gsLst>
              <a:gs pos="0">
                <a:srgbClr val="8488C4"/>
              </a:gs>
              <a:gs pos="53000">
                <a:srgbClr val="D4DEFF"/>
              </a:gs>
              <a:gs pos="83000">
                <a:srgbClr val="D4DEFF"/>
              </a:gs>
              <a:gs pos="100000">
                <a:schemeClr val="accent4">
                  <a:lumMod val="20000"/>
                  <a:lumOff val="80000"/>
                </a:schemeClr>
              </a:gs>
            </a:gsLst>
            <a:lin ang="5400000" scaled="0"/>
          </a:gradFill>
          <a:ln w="3175">
            <a:solidFill>
              <a:schemeClr val="accent4">
                <a:lumMod val="60000"/>
                <a:lumOff val="40000"/>
              </a:schemeClr>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lstStyle/>
          <a:p>
            <a:pPr algn="ctr">
              <a:defRPr/>
            </a:pPr>
            <a:r>
              <a:rPr lang="ja-JP" altLang="en-US" sz="1000" b="1" dirty="0" smtClean="0">
                <a:solidFill>
                  <a:schemeClr val="tx1"/>
                </a:solidFill>
              </a:rPr>
              <a:t>昭和</a:t>
            </a:r>
            <a:r>
              <a:rPr lang="ja-JP" altLang="en-US" sz="1000" b="1" dirty="0">
                <a:solidFill>
                  <a:schemeClr val="tx1"/>
                </a:solidFill>
              </a:rPr>
              <a:t>町</a:t>
            </a:r>
            <a:r>
              <a:rPr lang="ja-JP" altLang="en-US" sz="1000" b="1" dirty="0" smtClean="0">
                <a:solidFill>
                  <a:schemeClr val="tx1"/>
                </a:solidFill>
              </a:rPr>
              <a:t>商工会</a:t>
            </a:r>
            <a:endParaRPr lang="en-US" altLang="ja-JP" sz="1000" dirty="0">
              <a:solidFill>
                <a:schemeClr val="tx1"/>
              </a:solidFill>
              <a:latin typeface="+mn-ea"/>
            </a:endParaRPr>
          </a:p>
          <a:p>
            <a:pPr algn="l">
              <a:defRPr/>
            </a:pPr>
            <a:r>
              <a:rPr lang="ja-JP" altLang="en-US" sz="1000" dirty="0" smtClean="0">
                <a:solidFill>
                  <a:srgbClr val="FF0000"/>
                </a:solidFill>
                <a:latin typeface="+mn-ea"/>
              </a:rPr>
              <a:t>・ワンストップ相談窓口</a:t>
            </a:r>
            <a:r>
              <a:rPr lang="en-US" altLang="ja-JP" sz="1000" dirty="0" smtClean="0">
                <a:solidFill>
                  <a:srgbClr val="FF0000"/>
                </a:solidFill>
                <a:latin typeface="+mn-ea"/>
              </a:rPr>
              <a:t>※</a:t>
            </a:r>
            <a:r>
              <a:rPr lang="ja-JP" altLang="en-US" sz="1000" dirty="0" smtClean="0">
                <a:solidFill>
                  <a:schemeClr val="tx1"/>
                </a:solidFill>
                <a:latin typeface="+mn-ea"/>
              </a:rPr>
              <a:t>・創業及び経営相談</a:t>
            </a:r>
            <a:endParaRPr lang="en-US" altLang="ja-JP" sz="1000" dirty="0" smtClean="0">
              <a:solidFill>
                <a:schemeClr val="tx1"/>
              </a:solidFill>
              <a:latin typeface="+mn-ea"/>
            </a:endParaRPr>
          </a:p>
          <a:p>
            <a:pPr>
              <a:defRPr/>
            </a:pPr>
            <a:r>
              <a:rPr lang="ja-JP" altLang="en-US" sz="1000" dirty="0" smtClean="0">
                <a:solidFill>
                  <a:schemeClr val="tx1"/>
                </a:solidFill>
                <a:latin typeface="+mn-ea"/>
              </a:rPr>
              <a:t>・</a:t>
            </a:r>
            <a:r>
              <a:rPr lang="ja-JP" altLang="en-US" sz="1000" dirty="0">
                <a:solidFill>
                  <a:schemeClr val="tx1"/>
                </a:solidFill>
                <a:latin typeface="+mn-ea"/>
              </a:rPr>
              <a:t>事業計画策定支援</a:t>
            </a:r>
            <a:r>
              <a:rPr lang="ja-JP" altLang="en-US" sz="1000" dirty="0">
                <a:solidFill>
                  <a:srgbClr val="FF0000"/>
                </a:solidFill>
                <a:latin typeface="+mn-ea"/>
              </a:rPr>
              <a:t>・創業</a:t>
            </a:r>
            <a:r>
              <a:rPr lang="ja-JP" altLang="en-US" sz="1000" dirty="0" smtClean="0">
                <a:solidFill>
                  <a:srgbClr val="FF0000"/>
                </a:solidFill>
                <a:latin typeface="+mn-ea"/>
              </a:rPr>
              <a:t>塾</a:t>
            </a:r>
            <a:r>
              <a:rPr lang="en-US" altLang="ja-JP" sz="1000" dirty="0" smtClean="0">
                <a:solidFill>
                  <a:srgbClr val="FF0000"/>
                </a:solidFill>
                <a:latin typeface="+mn-ea"/>
              </a:rPr>
              <a:t>※</a:t>
            </a:r>
            <a:endParaRPr lang="en-US" altLang="ja-JP" sz="1000" dirty="0" smtClean="0">
              <a:solidFill>
                <a:schemeClr val="tx1"/>
              </a:solidFill>
              <a:latin typeface="+mn-ea"/>
            </a:endParaRPr>
          </a:p>
          <a:p>
            <a:pPr algn="l">
              <a:defRPr/>
            </a:pPr>
            <a:r>
              <a:rPr lang="ja-JP" altLang="en-US" sz="1000" dirty="0" smtClean="0">
                <a:solidFill>
                  <a:schemeClr val="tx1"/>
                </a:solidFill>
                <a:latin typeface="+mn-ea"/>
              </a:rPr>
              <a:t>・専門家等の</a:t>
            </a:r>
            <a:r>
              <a:rPr lang="ja-JP" altLang="en-US" sz="1000" dirty="0">
                <a:solidFill>
                  <a:schemeClr val="tx1"/>
                </a:solidFill>
                <a:latin typeface="+mn-ea"/>
              </a:rPr>
              <a:t>派遣</a:t>
            </a:r>
            <a:r>
              <a:rPr lang="ja-JP" altLang="en-US" sz="1000" dirty="0" smtClean="0">
                <a:solidFill>
                  <a:schemeClr val="tx1"/>
                </a:solidFill>
                <a:latin typeface="+mn-ea"/>
              </a:rPr>
              <a:t>（ミラサポ、よろず相談会）</a:t>
            </a:r>
            <a:endParaRPr lang="en-US" altLang="ja-JP" sz="1000" dirty="0" smtClean="0">
              <a:solidFill>
                <a:schemeClr val="tx1"/>
              </a:solidFill>
              <a:latin typeface="+mn-ea"/>
            </a:endParaRPr>
          </a:p>
          <a:p>
            <a:pPr algn="l">
              <a:defRPr/>
            </a:pPr>
            <a:r>
              <a:rPr lang="ja-JP" altLang="en-US" sz="1000" dirty="0" smtClean="0">
                <a:solidFill>
                  <a:schemeClr val="tx1"/>
                </a:solidFill>
                <a:latin typeface="+mn-ea"/>
              </a:rPr>
              <a:t>・町内経営革新等認定支援機関連絡会</a:t>
            </a:r>
            <a:endParaRPr lang="en-US" altLang="ja-JP" sz="1000" dirty="0" smtClean="0">
              <a:solidFill>
                <a:srgbClr val="FF0000"/>
              </a:solidFill>
              <a:latin typeface="+mn-ea"/>
            </a:endParaRPr>
          </a:p>
          <a:p>
            <a:pPr algn="l">
              <a:defRPr/>
            </a:pPr>
            <a:endParaRPr lang="en-US" altLang="ja-JP" sz="1050" dirty="0">
              <a:solidFill>
                <a:schemeClr val="tx1"/>
              </a:solidFill>
              <a:latin typeface="+mn-ea"/>
            </a:endParaRPr>
          </a:p>
        </p:txBody>
      </p:sp>
      <p:sp>
        <p:nvSpPr>
          <p:cNvPr id="76" name="Rectangle 5"/>
          <p:cNvSpPr>
            <a:spLocks noChangeArrowheads="1"/>
          </p:cNvSpPr>
          <p:nvPr/>
        </p:nvSpPr>
        <p:spPr bwMode="auto">
          <a:xfrm>
            <a:off x="4122961" y="6493418"/>
            <a:ext cx="2522840" cy="797724"/>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3175">
            <a:solidFill>
              <a:schemeClr val="bg1"/>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lstStyle/>
          <a:p>
            <a:pPr algn="ctr" fontAlgn="auto">
              <a:spcBef>
                <a:spcPts val="0"/>
              </a:spcBef>
              <a:spcAft>
                <a:spcPts val="0"/>
              </a:spcAft>
              <a:defRPr/>
            </a:pPr>
            <a:r>
              <a:rPr lang="ja-JP" altLang="en-US" sz="1000" b="1" dirty="0" smtClean="0">
                <a:solidFill>
                  <a:schemeClr val="tx1"/>
                </a:solidFill>
              </a:rPr>
              <a:t>専門家機関</a:t>
            </a:r>
            <a:endParaRPr lang="en-US" altLang="ja-JP" sz="1000" b="1" dirty="0" smtClean="0">
              <a:solidFill>
                <a:schemeClr val="tx1"/>
              </a:solidFill>
            </a:endParaRPr>
          </a:p>
          <a:p>
            <a:pPr algn="ctr" fontAlgn="auto">
              <a:spcBef>
                <a:spcPts val="0"/>
              </a:spcBef>
              <a:spcAft>
                <a:spcPts val="0"/>
              </a:spcAft>
              <a:defRPr/>
            </a:pPr>
            <a:r>
              <a:rPr lang="ja-JP" altLang="en-US" sz="700" b="1" dirty="0" smtClean="0">
                <a:solidFill>
                  <a:schemeClr val="tx1"/>
                </a:solidFill>
              </a:rPr>
              <a:t>（税理士、中小企業診断士、社会労務士会、行政書士会）</a:t>
            </a:r>
            <a:endParaRPr lang="en-US" altLang="ja-JP" sz="700" dirty="0" smtClean="0">
              <a:solidFill>
                <a:schemeClr val="tx1"/>
              </a:solidFill>
              <a:latin typeface="Calibri" pitchFamily="34" charset="0"/>
            </a:endParaRPr>
          </a:p>
          <a:p>
            <a:pPr>
              <a:defRPr/>
            </a:pPr>
            <a:r>
              <a:rPr lang="ja-JP" altLang="en-US" sz="1000" dirty="0">
                <a:solidFill>
                  <a:schemeClr val="tx1"/>
                </a:solidFill>
                <a:latin typeface="Calibri" pitchFamily="34" charset="0"/>
              </a:rPr>
              <a:t>・創業</a:t>
            </a:r>
            <a:r>
              <a:rPr lang="ja-JP" altLang="en-US" sz="1000" dirty="0" smtClean="0">
                <a:solidFill>
                  <a:schemeClr val="tx1"/>
                </a:solidFill>
                <a:latin typeface="Calibri" pitchFamily="34" charset="0"/>
              </a:rPr>
              <a:t>相談　・融資相談 </a:t>
            </a:r>
            <a:r>
              <a:rPr lang="ja-JP" altLang="en-US" sz="1000" dirty="0">
                <a:solidFill>
                  <a:schemeClr val="tx1"/>
                </a:solidFill>
                <a:latin typeface="Calibri" pitchFamily="34" charset="0"/>
              </a:rPr>
              <a:t>・税務相談</a:t>
            </a:r>
            <a:endParaRPr lang="en-US" altLang="ja-JP" sz="1000" dirty="0" smtClean="0">
              <a:solidFill>
                <a:schemeClr val="tx1"/>
              </a:solidFill>
              <a:latin typeface="Calibri" pitchFamily="34" charset="0"/>
            </a:endParaRPr>
          </a:p>
          <a:p>
            <a:pPr>
              <a:defRPr/>
            </a:pPr>
            <a:r>
              <a:rPr lang="ja-JP" altLang="en-US" sz="1000" dirty="0" smtClean="0">
                <a:solidFill>
                  <a:schemeClr val="tx1"/>
                </a:solidFill>
                <a:latin typeface="Calibri" pitchFamily="34" charset="0"/>
              </a:rPr>
              <a:t>・</a:t>
            </a:r>
            <a:r>
              <a:rPr lang="ja-JP" altLang="en-US" sz="1000" dirty="0">
                <a:solidFill>
                  <a:schemeClr val="tx1"/>
                </a:solidFill>
                <a:latin typeface="Calibri" pitchFamily="34" charset="0"/>
              </a:rPr>
              <a:t>事業計画等の</a:t>
            </a:r>
            <a:r>
              <a:rPr lang="ja-JP" altLang="en-US" sz="1000" dirty="0" smtClean="0">
                <a:solidFill>
                  <a:schemeClr val="tx1"/>
                </a:solidFill>
                <a:latin typeface="Calibri" pitchFamily="34" charset="0"/>
              </a:rPr>
              <a:t>相談  </a:t>
            </a:r>
            <a:r>
              <a:rPr lang="ja-JP" altLang="en-US" sz="1000" dirty="0">
                <a:solidFill>
                  <a:schemeClr val="tx1"/>
                </a:solidFill>
                <a:latin typeface="Calibri" pitchFamily="34" charset="0"/>
              </a:rPr>
              <a:t>・</a:t>
            </a:r>
            <a:r>
              <a:rPr lang="ja-JP" altLang="en-US" sz="1000" dirty="0" smtClean="0">
                <a:solidFill>
                  <a:schemeClr val="tx1"/>
                </a:solidFill>
                <a:latin typeface="Calibri" pitchFamily="34" charset="0"/>
              </a:rPr>
              <a:t>許認可手続等支援</a:t>
            </a:r>
            <a:endParaRPr lang="en-US" altLang="ja-JP" sz="1000" dirty="0" smtClean="0">
              <a:solidFill>
                <a:schemeClr val="tx1"/>
              </a:solidFill>
              <a:latin typeface="Calibri" pitchFamily="34" charset="0"/>
            </a:endParaRPr>
          </a:p>
          <a:p>
            <a:pPr>
              <a:defRPr/>
            </a:pPr>
            <a:r>
              <a:rPr lang="ja-JP" altLang="en-US" sz="1000" dirty="0" smtClean="0">
                <a:solidFill>
                  <a:schemeClr val="tx1"/>
                </a:solidFill>
                <a:latin typeface="Calibri" pitchFamily="34" charset="0"/>
              </a:rPr>
              <a:t>・情報提供・専門家派遣</a:t>
            </a:r>
            <a:endParaRPr lang="en-US" altLang="ja-JP" sz="1000" dirty="0" smtClean="0">
              <a:solidFill>
                <a:schemeClr val="tx1"/>
              </a:solidFill>
              <a:latin typeface="Calibri" pitchFamily="34" charset="0"/>
            </a:endParaRPr>
          </a:p>
        </p:txBody>
      </p:sp>
      <p:sp>
        <p:nvSpPr>
          <p:cNvPr id="83" name="Rectangle 5"/>
          <p:cNvSpPr>
            <a:spLocks noChangeArrowheads="1"/>
          </p:cNvSpPr>
          <p:nvPr/>
        </p:nvSpPr>
        <p:spPr bwMode="auto">
          <a:xfrm>
            <a:off x="183132" y="6549756"/>
            <a:ext cx="1824604" cy="732044"/>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3175">
            <a:solidFill>
              <a:schemeClr val="bg1"/>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lstStyle/>
          <a:p>
            <a:pPr algn="ctr">
              <a:defRPr/>
            </a:pPr>
            <a:r>
              <a:rPr lang="ja-JP" altLang="en-US" sz="1000" b="1" dirty="0">
                <a:solidFill>
                  <a:schemeClr val="tx1"/>
                </a:solidFill>
              </a:rPr>
              <a:t>やまなし産業支援</a:t>
            </a:r>
            <a:r>
              <a:rPr lang="ja-JP" altLang="en-US" sz="1000" b="1" dirty="0" smtClean="0">
                <a:solidFill>
                  <a:schemeClr val="tx1"/>
                </a:solidFill>
              </a:rPr>
              <a:t>機構</a:t>
            </a:r>
            <a:endParaRPr lang="en-US" altLang="ja-JP" sz="1000" dirty="0" smtClean="0">
              <a:solidFill>
                <a:schemeClr val="tx1"/>
              </a:solidFill>
              <a:latin typeface="Calibri" pitchFamily="34" charset="0"/>
            </a:endParaRPr>
          </a:p>
          <a:p>
            <a:pPr>
              <a:defRPr/>
            </a:pPr>
            <a:r>
              <a:rPr lang="ja-JP" altLang="en-US" sz="1000" dirty="0" smtClean="0">
                <a:solidFill>
                  <a:schemeClr val="tx1"/>
                </a:solidFill>
                <a:latin typeface="Calibri" pitchFamily="34" charset="0"/>
              </a:rPr>
              <a:t>・創業等相談</a:t>
            </a:r>
            <a:r>
              <a:rPr lang="en-US" altLang="ja-JP" sz="1000" dirty="0" smtClean="0">
                <a:solidFill>
                  <a:schemeClr val="tx1"/>
                </a:solidFill>
                <a:latin typeface="Calibri" pitchFamily="34" charset="0"/>
              </a:rPr>
              <a:t>(</a:t>
            </a:r>
            <a:r>
              <a:rPr lang="ja-JP" altLang="en-US" sz="1000" dirty="0" smtClean="0">
                <a:solidFill>
                  <a:schemeClr val="tx1"/>
                </a:solidFill>
                <a:latin typeface="Calibri" pitchFamily="34" charset="0"/>
              </a:rPr>
              <a:t>よろず支援拠点</a:t>
            </a:r>
            <a:r>
              <a:rPr lang="en-US" altLang="ja-JP" sz="1000" dirty="0" smtClean="0">
                <a:solidFill>
                  <a:schemeClr val="tx1"/>
                </a:solidFill>
                <a:latin typeface="Calibri" pitchFamily="34" charset="0"/>
              </a:rPr>
              <a:t>)</a:t>
            </a:r>
          </a:p>
          <a:p>
            <a:pPr>
              <a:defRPr/>
            </a:pPr>
            <a:r>
              <a:rPr lang="ja-JP" altLang="en-US" sz="1000" dirty="0" smtClean="0">
                <a:solidFill>
                  <a:schemeClr val="tx1"/>
                </a:solidFill>
                <a:latin typeface="Calibri" pitchFamily="34" charset="0"/>
              </a:rPr>
              <a:t>・設備貸与</a:t>
            </a:r>
            <a:r>
              <a:rPr lang="ja-JP" altLang="en-US" sz="1000" dirty="0">
                <a:solidFill>
                  <a:schemeClr val="tx1"/>
                </a:solidFill>
                <a:latin typeface="Calibri" pitchFamily="34" charset="0"/>
              </a:rPr>
              <a:t>　 ・</a:t>
            </a:r>
            <a:r>
              <a:rPr lang="ja-JP" altLang="en-US" sz="1000" dirty="0" smtClean="0">
                <a:solidFill>
                  <a:schemeClr val="tx1"/>
                </a:solidFill>
                <a:latin typeface="Calibri" pitchFamily="34" charset="0"/>
              </a:rPr>
              <a:t>知的財産相談</a:t>
            </a:r>
            <a:endParaRPr lang="en-US" altLang="ja-JP" sz="1000" dirty="0" smtClean="0">
              <a:solidFill>
                <a:schemeClr val="tx1"/>
              </a:solidFill>
              <a:latin typeface="Calibri" pitchFamily="34" charset="0"/>
            </a:endParaRPr>
          </a:p>
          <a:p>
            <a:pPr>
              <a:defRPr/>
            </a:pPr>
            <a:r>
              <a:rPr lang="ja-JP" altLang="en-US" sz="1000" dirty="0" smtClean="0">
                <a:solidFill>
                  <a:srgbClr val="FF0000"/>
                </a:solidFill>
                <a:latin typeface="Calibri" pitchFamily="34" charset="0"/>
              </a:rPr>
              <a:t>・起業家養成セミナー</a:t>
            </a:r>
            <a:r>
              <a:rPr lang="en-US" altLang="ja-JP" sz="1000" dirty="0" smtClean="0">
                <a:solidFill>
                  <a:srgbClr val="FF0000"/>
                </a:solidFill>
                <a:latin typeface="Calibri" pitchFamily="34" charset="0"/>
              </a:rPr>
              <a:t>※</a:t>
            </a:r>
            <a:endParaRPr lang="en-US" altLang="ja-JP" sz="1000" dirty="0">
              <a:solidFill>
                <a:srgbClr val="FF0000"/>
              </a:solidFill>
              <a:latin typeface="Calibri" pitchFamily="34" charset="0"/>
            </a:endParaRPr>
          </a:p>
        </p:txBody>
      </p:sp>
      <p:graphicFrame>
        <p:nvGraphicFramePr>
          <p:cNvPr id="93" name="表 92"/>
          <p:cNvGraphicFramePr>
            <a:graphicFrameLocks noGrp="1"/>
          </p:cNvGraphicFramePr>
          <p:nvPr>
            <p:extLst>
              <p:ext uri="{D42A27DB-BD31-4B8C-83A1-F6EECF244321}">
                <p14:modId xmlns:p14="http://schemas.microsoft.com/office/powerpoint/2010/main" val="278559344"/>
              </p:ext>
            </p:extLst>
          </p:nvPr>
        </p:nvGraphicFramePr>
        <p:xfrm>
          <a:off x="129029" y="1331640"/>
          <a:ext cx="6625480" cy="1191262"/>
        </p:xfrm>
        <a:graphic>
          <a:graphicData uri="http://schemas.openxmlformats.org/drawingml/2006/table">
            <a:tbl>
              <a:tblPr firstRow="1" bandRow="1">
                <a:tableStyleId>{5940675A-B579-460E-94D1-54222C63F5DA}</a:tableStyleId>
              </a:tblPr>
              <a:tblGrid>
                <a:gridCol w="1075828">
                  <a:extLst>
                    <a:ext uri="{9D8B030D-6E8A-4147-A177-3AD203B41FA5}">
                      <a16:colId xmlns:a16="http://schemas.microsoft.com/office/drawing/2014/main" val="20000"/>
                    </a:ext>
                  </a:extLst>
                </a:gridCol>
                <a:gridCol w="5549652">
                  <a:extLst>
                    <a:ext uri="{9D8B030D-6E8A-4147-A177-3AD203B41FA5}">
                      <a16:colId xmlns:a16="http://schemas.microsoft.com/office/drawing/2014/main" val="20001"/>
                    </a:ext>
                  </a:extLst>
                </a:gridCol>
              </a:tblGrid>
              <a:tr h="1119254">
                <a:tc>
                  <a:txBody>
                    <a:bodyPr/>
                    <a:lstStyle/>
                    <a:p>
                      <a:pPr algn="ctr"/>
                      <a:r>
                        <a:rPr kumimoji="1" lang="ja-JP" altLang="en-US" sz="1400" dirty="0" smtClean="0">
                          <a:latin typeface="+mn-ea"/>
                          <a:ea typeface="+mn-ea"/>
                        </a:rPr>
                        <a:t>概　　　要</a:t>
                      </a:r>
                      <a:endParaRPr kumimoji="1" lang="ja-JP" altLang="en-US" sz="1400" dirty="0">
                        <a:solidFill>
                          <a:schemeClr val="tx1"/>
                        </a:solidFill>
                        <a:latin typeface="+mn-ea"/>
                        <a:ea typeface="+mn-ea"/>
                      </a:endParaRPr>
                    </a:p>
                  </a:txBody>
                  <a:tcPr marL="91461" marR="91461" marT="45721" marB="45721" anchor="ctr">
                    <a:solidFill>
                      <a:srgbClr val="CCFFCC"/>
                    </a:solidFill>
                  </a:tcPr>
                </a:tc>
                <a:tc>
                  <a:txBody>
                    <a:bodyPr/>
                    <a:lstStyle/>
                    <a:p>
                      <a:pPr>
                        <a:lnSpc>
                          <a:spcPts val="1050"/>
                        </a:lnSpc>
                      </a:pPr>
                      <a:r>
                        <a:rPr lang="ja-JP" altLang="en-US" sz="1100" baseline="0" dirty="0" smtClean="0">
                          <a:latin typeface="+mn-ea"/>
                          <a:ea typeface="+mn-ea"/>
                        </a:rPr>
                        <a:t>　</a:t>
                      </a:r>
                      <a:r>
                        <a:rPr lang="ja-JP" altLang="en-US" sz="800" baseline="0" dirty="0" smtClean="0">
                          <a:latin typeface="+mn-ea"/>
                          <a:ea typeface="+mn-ea"/>
                        </a:rPr>
                        <a:t>昭和町</a:t>
                      </a:r>
                      <a:r>
                        <a:rPr lang="ja-JP" altLang="en-US" sz="800" dirty="0" smtClean="0">
                          <a:latin typeface="+mn-ea"/>
                          <a:ea typeface="+mn-ea"/>
                        </a:rPr>
                        <a:t>においては、創業を希望する者に対して、周辺地域の関係団体と連携して創業塾等を開催してきたが、資金調達、経営相談、創業後のフォローアップなどを総合的に支援する仕組みが弱かった。そこで、町が昭和町商工会、町内経営革新等認定支援機関（町内金融機関、税理士事務所等）、日本政策金融公庫、</a:t>
                      </a:r>
                      <a:r>
                        <a:rPr lang="en-US" altLang="ja-JP" sz="800" dirty="0" smtClean="0">
                          <a:latin typeface="+mn-ea"/>
                          <a:ea typeface="+mn-ea"/>
                        </a:rPr>
                        <a:t>(</a:t>
                      </a:r>
                      <a:r>
                        <a:rPr lang="ja-JP" altLang="en-US" sz="800" dirty="0" smtClean="0">
                          <a:latin typeface="+mn-ea"/>
                          <a:ea typeface="+mn-ea"/>
                        </a:rPr>
                        <a:t>公財</a:t>
                      </a:r>
                      <a:r>
                        <a:rPr lang="en-US" altLang="ja-JP" sz="800" dirty="0" smtClean="0">
                          <a:latin typeface="+mn-ea"/>
                          <a:ea typeface="+mn-ea"/>
                        </a:rPr>
                        <a:t>)</a:t>
                      </a:r>
                      <a:r>
                        <a:rPr lang="ja-JP" altLang="en-US" sz="800" dirty="0" smtClean="0">
                          <a:latin typeface="+mn-ea"/>
                          <a:ea typeface="+mn-ea"/>
                        </a:rPr>
                        <a:t>やまなし産業支援機構、山梨県信用保証協会等の支援機関の協力を得ながら創業支援体制を強化していく。</a:t>
                      </a:r>
                      <a:endParaRPr lang="en-US" altLang="ja-JP" sz="800" dirty="0" smtClean="0">
                        <a:latin typeface="+mn-ea"/>
                        <a:ea typeface="+mn-ea"/>
                      </a:endParaRPr>
                    </a:p>
                    <a:p>
                      <a:pPr>
                        <a:lnSpc>
                          <a:spcPts val="1050"/>
                        </a:lnSpc>
                      </a:pPr>
                      <a:r>
                        <a:rPr lang="ja-JP" altLang="en-US" sz="800" dirty="0" smtClean="0">
                          <a:latin typeface="+mn-ea"/>
                          <a:ea typeface="+mn-ea"/>
                        </a:rPr>
                        <a:t>　昭和町での創業希望者を対象に、創業準備段階から創業後まで、長期的に支援する体制（伴走型支援）を整える。具体的には、昭和町商工会への「ワンストップ相談窓口」の設置や、創業塾の開催、（公財）やまなし産業支援機構の「起業家養成セミナー」、㈱山梨中央銀行の「アグリビジネススクール」等と連携して、それぞれの参加者も支援する</a:t>
                      </a:r>
                      <a:r>
                        <a:rPr lang="ja-JP" altLang="en-US" sz="1100" dirty="0" smtClean="0">
                          <a:latin typeface="+mn-ea"/>
                          <a:ea typeface="+mn-ea"/>
                        </a:rPr>
                        <a:t>。</a:t>
                      </a:r>
                      <a:endParaRPr lang="en-US" altLang="ja-JP" sz="1100" dirty="0" smtClean="0">
                        <a:latin typeface="+mn-ea"/>
                        <a:ea typeface="+mn-ea"/>
                      </a:endParaRPr>
                    </a:p>
                    <a:p>
                      <a:pPr>
                        <a:lnSpc>
                          <a:spcPts val="1050"/>
                        </a:lnSpc>
                      </a:pPr>
                      <a:r>
                        <a:rPr lang="ja-JP" altLang="en-US" sz="800" dirty="0" smtClean="0">
                          <a:latin typeface="+mn-ea"/>
                          <a:ea typeface="+mn-ea"/>
                        </a:rPr>
                        <a:t>　以上により、過去５年間平均１１件の創業数を増やし、年間２５件の創業を目標にし、その達成を目指す。</a:t>
                      </a:r>
                      <a:endParaRPr lang="en-US" altLang="ja-JP" sz="800" dirty="0" smtClean="0">
                        <a:latin typeface="+mn-ea"/>
                        <a:ea typeface="+mn-ea"/>
                      </a:endParaRPr>
                    </a:p>
                  </a:txBody>
                  <a:tcPr marL="91461" marR="91461" marT="45721" marB="45721" anchor="ctr">
                    <a:noFill/>
                  </a:tcPr>
                </a:tc>
                <a:extLst>
                  <a:ext uri="{0D108BD9-81ED-4DB2-BD59-A6C34878D82A}">
                    <a16:rowId xmlns:a16="http://schemas.microsoft.com/office/drawing/2014/main" val="10000"/>
                  </a:ext>
                </a:extLst>
              </a:tr>
            </a:tbl>
          </a:graphicData>
        </a:graphic>
      </p:graphicFrame>
      <p:graphicFrame>
        <p:nvGraphicFramePr>
          <p:cNvPr id="94" name="表 93"/>
          <p:cNvGraphicFramePr>
            <a:graphicFrameLocks noGrp="1"/>
          </p:cNvGraphicFramePr>
          <p:nvPr>
            <p:extLst>
              <p:ext uri="{D42A27DB-BD31-4B8C-83A1-F6EECF244321}">
                <p14:modId xmlns:p14="http://schemas.microsoft.com/office/powerpoint/2010/main" val="3348380898"/>
              </p:ext>
            </p:extLst>
          </p:nvPr>
        </p:nvGraphicFramePr>
        <p:xfrm>
          <a:off x="129029" y="2996182"/>
          <a:ext cx="6626225" cy="2376264"/>
        </p:xfrm>
        <a:graphic>
          <a:graphicData uri="http://schemas.openxmlformats.org/drawingml/2006/table">
            <a:tbl>
              <a:tblPr firstRow="1" bandRow="1">
                <a:tableStyleId>{5940675A-B579-460E-94D1-54222C63F5DA}</a:tableStyleId>
              </a:tblPr>
              <a:tblGrid>
                <a:gridCol w="1080938">
                  <a:extLst>
                    <a:ext uri="{9D8B030D-6E8A-4147-A177-3AD203B41FA5}">
                      <a16:colId xmlns:a16="http://schemas.microsoft.com/office/drawing/2014/main" val="20000"/>
                    </a:ext>
                  </a:extLst>
                </a:gridCol>
                <a:gridCol w="5545287">
                  <a:extLst>
                    <a:ext uri="{9D8B030D-6E8A-4147-A177-3AD203B41FA5}">
                      <a16:colId xmlns:a16="http://schemas.microsoft.com/office/drawing/2014/main" val="20001"/>
                    </a:ext>
                  </a:extLst>
                </a:gridCol>
              </a:tblGrid>
              <a:tr h="2376264">
                <a:tc>
                  <a:txBody>
                    <a:bodyPr/>
                    <a:lstStyle/>
                    <a:p>
                      <a:pPr algn="ctr"/>
                      <a:r>
                        <a:rPr kumimoji="1" lang="ja-JP" altLang="en-US" sz="1400" dirty="0" smtClean="0">
                          <a:latin typeface="+mn-ea"/>
                          <a:ea typeface="+mn-ea"/>
                        </a:rPr>
                        <a:t>特　　　徴</a:t>
                      </a:r>
                      <a:endParaRPr kumimoji="1" lang="ja-JP" altLang="en-US" sz="1400" dirty="0">
                        <a:solidFill>
                          <a:schemeClr val="tx1"/>
                        </a:solidFill>
                        <a:latin typeface="HG丸ｺﾞｼｯｸM-PRO" pitchFamily="50" charset="-128"/>
                        <a:ea typeface="HG丸ｺﾞｼｯｸM-PRO" pitchFamily="50" charset="-128"/>
                      </a:endParaRPr>
                    </a:p>
                  </a:txBody>
                  <a:tcPr marL="91461" marR="91461" marT="45694" marB="45694" anchor="ctr">
                    <a:solidFill>
                      <a:schemeClr val="accent2">
                        <a:lumMod val="20000"/>
                        <a:lumOff val="80000"/>
                      </a:schemeClr>
                    </a:solidFill>
                  </a:tcPr>
                </a:tc>
                <a:tc>
                  <a:txBody>
                    <a:bodyPr/>
                    <a:lstStyle/>
                    <a:p>
                      <a:pPr algn="just">
                        <a:spcAft>
                          <a:spcPts val="0"/>
                        </a:spcAft>
                      </a:pPr>
                      <a:r>
                        <a:rPr lang="ja-JP" sz="1000" kern="1100" dirty="0">
                          <a:effectLst/>
                          <a:latin typeface="ＭＳ 明朝"/>
                          <a:ea typeface="ＭＳ 明朝"/>
                          <a:cs typeface="Times New Roman"/>
                        </a:rPr>
                        <a:t>　</a:t>
                      </a:r>
                      <a:r>
                        <a:rPr lang="ja-JP" altLang="en-US" sz="800" kern="1100" dirty="0" smtClean="0">
                          <a:effectLst/>
                          <a:latin typeface="+mn-ea"/>
                          <a:ea typeface="+mn-ea"/>
                          <a:cs typeface="Times New Roman"/>
                        </a:rPr>
                        <a:t>昭和町</a:t>
                      </a:r>
                      <a:r>
                        <a:rPr lang="ja-JP" sz="800" kern="1100" dirty="0" smtClean="0">
                          <a:effectLst/>
                          <a:latin typeface="+mn-ea"/>
                          <a:ea typeface="+mn-ea"/>
                          <a:cs typeface="Times New Roman"/>
                        </a:rPr>
                        <a:t>は、人口</a:t>
                      </a:r>
                      <a:r>
                        <a:rPr lang="ja-JP" altLang="en-US" sz="800" kern="1100" dirty="0" smtClean="0">
                          <a:effectLst/>
                          <a:latin typeface="+mn-ea"/>
                          <a:ea typeface="+mn-ea"/>
                          <a:cs typeface="Times New Roman"/>
                        </a:rPr>
                        <a:t>約２</a:t>
                      </a:r>
                      <a:r>
                        <a:rPr lang="ja-JP" sz="800" kern="1100" dirty="0" smtClean="0">
                          <a:effectLst/>
                          <a:latin typeface="+mn-ea"/>
                          <a:ea typeface="+mn-ea"/>
                          <a:cs typeface="Times New Roman"/>
                        </a:rPr>
                        <a:t>万人の小</a:t>
                      </a:r>
                      <a:r>
                        <a:rPr lang="ja-JP" altLang="en-US" sz="800" kern="1100" dirty="0" smtClean="0">
                          <a:effectLst/>
                          <a:latin typeface="+mn-ea"/>
                          <a:ea typeface="+mn-ea"/>
                          <a:cs typeface="Times New Roman"/>
                        </a:rPr>
                        <a:t>さな町</a:t>
                      </a:r>
                      <a:r>
                        <a:rPr lang="ja-JP" sz="800" kern="1100" dirty="0" smtClean="0">
                          <a:effectLst/>
                          <a:latin typeface="+mn-ea"/>
                          <a:ea typeface="+mn-ea"/>
                          <a:cs typeface="Times New Roman"/>
                        </a:rPr>
                        <a:t>で</a:t>
                      </a:r>
                      <a:r>
                        <a:rPr lang="ja-JP" altLang="en-US" sz="800" kern="1100" dirty="0" smtClean="0">
                          <a:effectLst/>
                          <a:latin typeface="+mn-ea"/>
                          <a:ea typeface="+mn-ea"/>
                          <a:cs typeface="Times New Roman"/>
                        </a:rPr>
                        <a:t>ありながら、主要幹線道路が交差し、大型小売店や工業団地を有し、多くの人や企業が集まる県内有数の商工業地域である。</a:t>
                      </a:r>
                      <a:r>
                        <a:rPr lang="ja-JP" altLang="en-US" sz="800" kern="1100" spc="20" dirty="0" smtClean="0">
                          <a:solidFill>
                            <a:srgbClr val="000000"/>
                          </a:solidFill>
                          <a:effectLst/>
                          <a:latin typeface="+mn-ea"/>
                          <a:ea typeface="+mn-ea"/>
                          <a:cs typeface="Arial"/>
                        </a:rPr>
                        <a:t>町では、「可能性を高める雇用・起業の支援」を総合計画における産業振興策の柱のひとつに位置づけており、創業者の増加による新たな雇用の創出及び交流人口の増加を図り、地域活性化に向けて取り組んでいる。</a:t>
                      </a:r>
                      <a:endParaRPr lang="en-US" altLang="ja-JP" sz="800" kern="1100" spc="20" dirty="0" smtClean="0">
                        <a:solidFill>
                          <a:srgbClr val="000000"/>
                        </a:solidFill>
                        <a:effectLst/>
                        <a:latin typeface="+mn-ea"/>
                        <a:ea typeface="+mn-ea"/>
                        <a:cs typeface="Arial"/>
                      </a:endParaRPr>
                    </a:p>
                    <a:p>
                      <a:pPr algn="just">
                        <a:spcAft>
                          <a:spcPts val="0"/>
                        </a:spcAft>
                      </a:pPr>
                      <a:r>
                        <a:rPr lang="ja-JP" altLang="en-US" sz="800" kern="1100" spc="20" dirty="0" smtClean="0">
                          <a:solidFill>
                            <a:srgbClr val="000000"/>
                          </a:solidFill>
                          <a:effectLst/>
                          <a:latin typeface="+mn-ea"/>
                          <a:ea typeface="+mn-ea"/>
                          <a:cs typeface="Arial"/>
                        </a:rPr>
                        <a:t>　本計画では</a:t>
                      </a:r>
                      <a:r>
                        <a:rPr lang="ja-JP" sz="800" kern="1100" spc="20" dirty="0" smtClean="0">
                          <a:solidFill>
                            <a:srgbClr val="000000"/>
                          </a:solidFill>
                          <a:effectLst/>
                          <a:latin typeface="+mn-ea"/>
                          <a:ea typeface="+mn-ea"/>
                          <a:cs typeface="Arial"/>
                        </a:rPr>
                        <a:t>、</a:t>
                      </a:r>
                      <a:r>
                        <a:rPr lang="ja-JP" altLang="en-US" sz="800" kern="1100" spc="20" dirty="0" smtClean="0">
                          <a:solidFill>
                            <a:srgbClr val="000000"/>
                          </a:solidFill>
                          <a:effectLst/>
                          <a:latin typeface="+mn-ea"/>
                          <a:ea typeface="+mn-ea"/>
                          <a:cs typeface="Arial"/>
                        </a:rPr>
                        <a:t>町内の</a:t>
                      </a:r>
                      <a:r>
                        <a:rPr lang="ja-JP" sz="800" kern="1100" spc="20" dirty="0" smtClean="0">
                          <a:solidFill>
                            <a:srgbClr val="000000"/>
                          </a:solidFill>
                          <a:effectLst/>
                          <a:latin typeface="+mn-ea"/>
                          <a:ea typeface="+mn-ea"/>
                          <a:cs typeface="Arial"/>
                        </a:rPr>
                        <a:t>創業</a:t>
                      </a:r>
                      <a:r>
                        <a:rPr lang="ja-JP" sz="800" kern="1100" spc="20" dirty="0">
                          <a:solidFill>
                            <a:srgbClr val="000000"/>
                          </a:solidFill>
                          <a:effectLst/>
                          <a:latin typeface="+mn-ea"/>
                          <a:ea typeface="+mn-ea"/>
                          <a:cs typeface="Arial"/>
                        </a:rPr>
                        <a:t>ニーズの</a:t>
                      </a:r>
                      <a:r>
                        <a:rPr lang="ja-JP" sz="800" kern="1100" spc="20" dirty="0" smtClean="0">
                          <a:solidFill>
                            <a:srgbClr val="000000"/>
                          </a:solidFill>
                          <a:effectLst/>
                          <a:latin typeface="+mn-ea"/>
                          <a:ea typeface="+mn-ea"/>
                          <a:cs typeface="Arial"/>
                        </a:rPr>
                        <a:t>掘り起こし</a:t>
                      </a:r>
                      <a:r>
                        <a:rPr lang="ja-JP" altLang="en-US" sz="800" kern="1100" spc="20" dirty="0" smtClean="0">
                          <a:solidFill>
                            <a:srgbClr val="000000"/>
                          </a:solidFill>
                          <a:effectLst/>
                          <a:latin typeface="+mn-ea"/>
                          <a:ea typeface="+mn-ea"/>
                          <a:cs typeface="Arial"/>
                        </a:rPr>
                        <a:t>、昭和町</a:t>
                      </a:r>
                      <a:r>
                        <a:rPr lang="ja-JP" sz="800" kern="1100" spc="20" dirty="0" smtClean="0">
                          <a:solidFill>
                            <a:srgbClr val="000000"/>
                          </a:solidFill>
                          <a:effectLst/>
                          <a:latin typeface="+mn-ea"/>
                          <a:ea typeface="+mn-ea"/>
                          <a:cs typeface="Arial"/>
                        </a:rPr>
                        <a:t>商工会</a:t>
                      </a:r>
                      <a:r>
                        <a:rPr lang="ja-JP" altLang="en-US" sz="800" kern="1100" spc="20" dirty="0" smtClean="0">
                          <a:solidFill>
                            <a:srgbClr val="000000"/>
                          </a:solidFill>
                          <a:effectLst/>
                          <a:latin typeface="+mn-ea"/>
                          <a:ea typeface="+mn-ea"/>
                          <a:cs typeface="Arial"/>
                        </a:rPr>
                        <a:t>への</a:t>
                      </a:r>
                      <a:r>
                        <a:rPr lang="ja-JP" sz="800" kern="1100" spc="20" dirty="0" smtClean="0">
                          <a:solidFill>
                            <a:srgbClr val="000000"/>
                          </a:solidFill>
                          <a:effectLst/>
                          <a:latin typeface="+mn-ea"/>
                          <a:ea typeface="+mn-ea"/>
                          <a:cs typeface="Arial"/>
                        </a:rPr>
                        <a:t>「</a:t>
                      </a:r>
                      <a:r>
                        <a:rPr lang="ja-JP" sz="800" kern="1100" spc="20" dirty="0">
                          <a:solidFill>
                            <a:srgbClr val="000000"/>
                          </a:solidFill>
                          <a:effectLst/>
                          <a:latin typeface="+mn-ea"/>
                          <a:ea typeface="+mn-ea"/>
                          <a:cs typeface="Arial"/>
                        </a:rPr>
                        <a:t>ワンストップ相談窓口」の設置をはじめ</a:t>
                      </a:r>
                      <a:r>
                        <a:rPr lang="ja-JP" sz="800" kern="1100" spc="20" dirty="0" smtClean="0">
                          <a:solidFill>
                            <a:srgbClr val="000000"/>
                          </a:solidFill>
                          <a:effectLst/>
                          <a:latin typeface="+mn-ea"/>
                          <a:ea typeface="+mn-ea"/>
                          <a:cs typeface="Arial"/>
                        </a:rPr>
                        <a:t>、</a:t>
                      </a:r>
                      <a:r>
                        <a:rPr lang="ja-JP" altLang="en-US" sz="800" kern="1100" spc="20" dirty="0" smtClean="0">
                          <a:solidFill>
                            <a:srgbClr val="000000"/>
                          </a:solidFill>
                          <a:effectLst/>
                          <a:latin typeface="+mn-ea"/>
                          <a:ea typeface="+mn-ea"/>
                          <a:cs typeface="Arial"/>
                        </a:rPr>
                        <a:t>町内の</a:t>
                      </a:r>
                      <a:r>
                        <a:rPr lang="ja-JP" sz="800" kern="1100" spc="20" dirty="0" smtClean="0">
                          <a:solidFill>
                            <a:srgbClr val="000000"/>
                          </a:solidFill>
                          <a:effectLst/>
                          <a:latin typeface="+mn-ea"/>
                          <a:ea typeface="+mn-ea"/>
                          <a:cs typeface="Arial"/>
                        </a:rPr>
                        <a:t>支援</a:t>
                      </a:r>
                      <a:r>
                        <a:rPr lang="ja-JP" sz="800" kern="1100" spc="20" dirty="0">
                          <a:solidFill>
                            <a:srgbClr val="000000"/>
                          </a:solidFill>
                          <a:effectLst/>
                          <a:latin typeface="+mn-ea"/>
                          <a:ea typeface="+mn-ea"/>
                          <a:cs typeface="Arial"/>
                        </a:rPr>
                        <a:t>機関の強みを</a:t>
                      </a:r>
                      <a:r>
                        <a:rPr lang="ja-JP" sz="800" kern="1100" spc="20" dirty="0" smtClean="0">
                          <a:solidFill>
                            <a:srgbClr val="000000"/>
                          </a:solidFill>
                          <a:effectLst/>
                          <a:latin typeface="+mn-ea"/>
                          <a:ea typeface="+mn-ea"/>
                          <a:cs typeface="Arial"/>
                        </a:rPr>
                        <a:t>活かした創業</a:t>
                      </a:r>
                      <a:r>
                        <a:rPr lang="ja-JP" sz="800" kern="1100" spc="20" dirty="0">
                          <a:solidFill>
                            <a:srgbClr val="000000"/>
                          </a:solidFill>
                          <a:effectLst/>
                          <a:latin typeface="+mn-ea"/>
                          <a:ea typeface="+mn-ea"/>
                          <a:cs typeface="Arial"/>
                        </a:rPr>
                        <a:t>支援を</a:t>
                      </a:r>
                      <a:r>
                        <a:rPr lang="ja-JP" sz="800" kern="1100" spc="20" dirty="0" smtClean="0">
                          <a:solidFill>
                            <a:srgbClr val="000000"/>
                          </a:solidFill>
                          <a:effectLst/>
                          <a:latin typeface="+mn-ea"/>
                          <a:ea typeface="+mn-ea"/>
                          <a:cs typeface="Arial"/>
                        </a:rPr>
                        <a:t>行</a:t>
                      </a:r>
                      <a:r>
                        <a:rPr lang="ja-JP" altLang="en-US" sz="800" kern="1100" spc="20" dirty="0" smtClean="0">
                          <a:solidFill>
                            <a:srgbClr val="000000"/>
                          </a:solidFill>
                          <a:effectLst/>
                          <a:latin typeface="+mn-ea"/>
                          <a:ea typeface="+mn-ea"/>
                          <a:cs typeface="Arial"/>
                        </a:rPr>
                        <a:t>う。</a:t>
                      </a:r>
                      <a:r>
                        <a:rPr lang="ja-JP" sz="800" kern="1100" spc="20" dirty="0" smtClean="0">
                          <a:solidFill>
                            <a:srgbClr val="000000"/>
                          </a:solidFill>
                          <a:effectLst/>
                          <a:latin typeface="+mn-ea"/>
                          <a:ea typeface="+mn-ea"/>
                          <a:cs typeface="Arial"/>
                        </a:rPr>
                        <a:t>また</a:t>
                      </a:r>
                      <a:r>
                        <a:rPr lang="ja-JP" sz="800" kern="1100" spc="20" dirty="0">
                          <a:solidFill>
                            <a:srgbClr val="000000"/>
                          </a:solidFill>
                          <a:effectLst/>
                          <a:latin typeface="+mn-ea"/>
                          <a:ea typeface="+mn-ea"/>
                          <a:cs typeface="Arial"/>
                        </a:rPr>
                        <a:t>、若い層の起業及び女性の起業支援に</a:t>
                      </a:r>
                      <a:r>
                        <a:rPr lang="ja-JP" sz="800" kern="1100" spc="20" dirty="0" smtClean="0">
                          <a:solidFill>
                            <a:srgbClr val="000000"/>
                          </a:solidFill>
                          <a:effectLst/>
                          <a:latin typeface="+mn-ea"/>
                          <a:ea typeface="+mn-ea"/>
                          <a:cs typeface="Arial"/>
                        </a:rPr>
                        <a:t>も</a:t>
                      </a:r>
                      <a:r>
                        <a:rPr lang="ja-JP" altLang="en-US" sz="800" kern="1100" spc="20" dirty="0" smtClean="0">
                          <a:solidFill>
                            <a:srgbClr val="000000"/>
                          </a:solidFill>
                          <a:effectLst/>
                          <a:latin typeface="+mn-ea"/>
                          <a:ea typeface="+mn-ea"/>
                          <a:cs typeface="Arial"/>
                        </a:rPr>
                        <a:t>特に</a:t>
                      </a:r>
                      <a:r>
                        <a:rPr lang="ja-JP" sz="800" kern="1100" spc="20" dirty="0" smtClean="0">
                          <a:solidFill>
                            <a:srgbClr val="000000"/>
                          </a:solidFill>
                          <a:effectLst/>
                          <a:latin typeface="+mn-ea"/>
                          <a:ea typeface="+mn-ea"/>
                          <a:cs typeface="Arial"/>
                        </a:rPr>
                        <a:t>力</a:t>
                      </a:r>
                      <a:r>
                        <a:rPr lang="ja-JP" sz="800" kern="1100" spc="20" dirty="0">
                          <a:solidFill>
                            <a:srgbClr val="000000"/>
                          </a:solidFill>
                          <a:effectLst/>
                          <a:latin typeface="+mn-ea"/>
                          <a:ea typeface="+mn-ea"/>
                          <a:cs typeface="Arial"/>
                        </a:rPr>
                        <a:t>を注いで</a:t>
                      </a:r>
                      <a:r>
                        <a:rPr lang="ja-JP" sz="800" kern="1100" spc="20" dirty="0" smtClean="0">
                          <a:solidFill>
                            <a:srgbClr val="000000"/>
                          </a:solidFill>
                          <a:effectLst/>
                          <a:latin typeface="+mn-ea"/>
                          <a:ea typeface="+mn-ea"/>
                          <a:cs typeface="Arial"/>
                        </a:rPr>
                        <a:t>い</a:t>
                      </a:r>
                      <a:r>
                        <a:rPr lang="ja-JP" altLang="en-US" sz="800" kern="1100" spc="20" dirty="0" smtClean="0">
                          <a:solidFill>
                            <a:srgbClr val="000000"/>
                          </a:solidFill>
                          <a:effectLst/>
                          <a:latin typeface="+mn-ea"/>
                          <a:ea typeface="+mn-ea"/>
                          <a:cs typeface="Arial"/>
                        </a:rPr>
                        <a:t>く</a:t>
                      </a:r>
                      <a:r>
                        <a:rPr lang="ja-JP" sz="800" kern="1100" spc="20" dirty="0" smtClean="0">
                          <a:solidFill>
                            <a:srgbClr val="000000"/>
                          </a:solidFill>
                          <a:effectLst/>
                          <a:latin typeface="+mn-ea"/>
                          <a:ea typeface="+mn-ea"/>
                          <a:cs typeface="Arial"/>
                        </a:rPr>
                        <a:t>。</a:t>
                      </a:r>
                      <a:endParaRPr lang="en-US" altLang="ja-JP" sz="800" kern="1100" spc="20" dirty="0" smtClean="0">
                        <a:solidFill>
                          <a:srgbClr val="000000"/>
                        </a:solidFill>
                        <a:effectLst/>
                        <a:latin typeface="+mn-ea"/>
                        <a:ea typeface="+mn-ea"/>
                        <a:cs typeface="Arial"/>
                      </a:endParaRPr>
                    </a:p>
                    <a:p>
                      <a:pPr marL="2857500" indent="-2857500" algn="just">
                        <a:spcAft>
                          <a:spcPts val="0"/>
                        </a:spcAft>
                      </a:pPr>
                      <a:r>
                        <a:rPr lang="ja-JP" altLang="en-US" sz="1000" kern="1100" spc="20" dirty="0" smtClean="0">
                          <a:solidFill>
                            <a:srgbClr val="000000"/>
                          </a:solidFill>
                          <a:effectLst/>
                          <a:latin typeface="+mn-ea"/>
                          <a:ea typeface="+mn-ea"/>
                          <a:cs typeface="Arial"/>
                        </a:rPr>
                        <a:t>　</a:t>
                      </a:r>
                      <a:endParaRPr lang="ja-JP" sz="1000" kern="1100" dirty="0">
                        <a:effectLst/>
                        <a:latin typeface="+mn-ea"/>
                        <a:ea typeface="+mn-ea"/>
                        <a:cs typeface="Times New Roman"/>
                      </a:endParaRPr>
                    </a:p>
                  </a:txBody>
                  <a:tcPr marL="68580" marR="68580" marT="0" marB="0"/>
                </a:tc>
                <a:extLst>
                  <a:ext uri="{0D108BD9-81ED-4DB2-BD59-A6C34878D82A}">
                    <a16:rowId xmlns:a16="http://schemas.microsoft.com/office/drawing/2014/main" val="10000"/>
                  </a:ext>
                </a:extLst>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3806611234"/>
              </p:ext>
            </p:extLst>
          </p:nvPr>
        </p:nvGraphicFramePr>
        <p:xfrm>
          <a:off x="129029" y="2627784"/>
          <a:ext cx="6625480" cy="304802"/>
        </p:xfrm>
        <a:graphic>
          <a:graphicData uri="http://schemas.openxmlformats.org/drawingml/2006/table">
            <a:tbl>
              <a:tblPr firstRow="1" bandRow="1">
                <a:tableStyleId>{5940675A-B579-460E-94D1-54222C63F5DA}</a:tableStyleId>
              </a:tblPr>
              <a:tblGrid>
                <a:gridCol w="1080864">
                  <a:extLst>
                    <a:ext uri="{9D8B030D-6E8A-4147-A177-3AD203B41FA5}">
                      <a16:colId xmlns:a16="http://schemas.microsoft.com/office/drawing/2014/main" val="20000"/>
                    </a:ext>
                  </a:extLst>
                </a:gridCol>
                <a:gridCol w="5544616">
                  <a:extLst>
                    <a:ext uri="{9D8B030D-6E8A-4147-A177-3AD203B41FA5}">
                      <a16:colId xmlns:a16="http://schemas.microsoft.com/office/drawing/2014/main" val="20001"/>
                    </a:ext>
                  </a:extLst>
                </a:gridCol>
              </a:tblGrid>
              <a:tr h="232794">
                <a:tc>
                  <a:txBody>
                    <a:bodyPr/>
                    <a:lstStyle/>
                    <a:p>
                      <a:pPr algn="ctr"/>
                      <a:r>
                        <a:rPr kumimoji="1" lang="ja-JP" altLang="en-US" sz="1400" dirty="0" smtClean="0">
                          <a:solidFill>
                            <a:schemeClr val="tx1"/>
                          </a:solidFill>
                          <a:latin typeface="+mn-ea"/>
                          <a:ea typeface="+mn-ea"/>
                        </a:rPr>
                        <a:t>年間目標数</a:t>
                      </a:r>
                      <a:endParaRPr kumimoji="1" lang="ja-JP" altLang="en-US" sz="1200" dirty="0">
                        <a:solidFill>
                          <a:schemeClr val="tx1"/>
                        </a:solidFill>
                        <a:latin typeface="+mn-ea"/>
                        <a:ea typeface="+mn-ea"/>
                      </a:endParaRPr>
                    </a:p>
                  </a:txBody>
                  <a:tcPr marL="91461" marR="91461" marT="45721" marB="45721" anchor="ctr">
                    <a:solidFill>
                      <a:srgbClr val="CCFFCC"/>
                    </a:solidFill>
                  </a:tcPr>
                </a:tc>
                <a:tc>
                  <a:txBody>
                    <a:bodyPr/>
                    <a:lstStyle/>
                    <a:p>
                      <a:r>
                        <a:rPr lang="ja-JP" altLang="en-US" sz="1200" dirty="0" smtClean="0">
                          <a:solidFill>
                            <a:schemeClr val="tx1"/>
                          </a:solidFill>
                          <a:latin typeface="+mn-ea"/>
                          <a:ea typeface="+mn-ea"/>
                        </a:rPr>
                        <a:t>創業支援者数</a:t>
                      </a:r>
                      <a:r>
                        <a:rPr lang="ja-JP" altLang="en-US" sz="1200" smtClean="0">
                          <a:solidFill>
                            <a:schemeClr val="tx1"/>
                          </a:solidFill>
                          <a:latin typeface="+mn-ea"/>
                          <a:ea typeface="+mn-ea"/>
                        </a:rPr>
                        <a:t>：</a:t>
                      </a:r>
                      <a:r>
                        <a:rPr lang="ja-JP" altLang="en-US" sz="1200" smtClean="0">
                          <a:solidFill>
                            <a:schemeClr val="tx1"/>
                          </a:solidFill>
                          <a:latin typeface="+mn-ea"/>
                          <a:ea typeface="+mn-ea"/>
                        </a:rPr>
                        <a:t>７５件</a:t>
                      </a:r>
                      <a:r>
                        <a:rPr lang="ja-JP" altLang="en-US" sz="1200" dirty="0" smtClean="0">
                          <a:solidFill>
                            <a:schemeClr val="tx1"/>
                          </a:solidFill>
                          <a:latin typeface="+mn-ea"/>
                          <a:ea typeface="+mn-ea"/>
                        </a:rPr>
                        <a:t>　　創業者数：２５件</a:t>
                      </a:r>
                      <a:endParaRPr lang="en-US" altLang="ja-JP" sz="1200" dirty="0" smtClean="0">
                        <a:solidFill>
                          <a:schemeClr val="tx1"/>
                        </a:solidFill>
                        <a:latin typeface="+mn-ea"/>
                        <a:ea typeface="+mn-ea"/>
                      </a:endParaRPr>
                    </a:p>
                  </a:txBody>
                  <a:tcPr marL="91461" marR="91461" marT="45721" marB="45721" anchor="ctr">
                    <a:noFill/>
                  </a:tcPr>
                </a:tc>
                <a:extLst>
                  <a:ext uri="{0D108BD9-81ED-4DB2-BD59-A6C34878D82A}">
                    <a16:rowId xmlns:a16="http://schemas.microsoft.com/office/drawing/2014/main" val="10000"/>
                  </a:ext>
                </a:extLst>
              </a:tr>
            </a:tbl>
          </a:graphicData>
        </a:graphic>
      </p:graphicFrame>
      <p:sp>
        <p:nvSpPr>
          <p:cNvPr id="2" name="スライド番号プレースホルダー 1"/>
          <p:cNvSpPr>
            <a:spLocks noGrp="1"/>
          </p:cNvSpPr>
          <p:nvPr>
            <p:ph type="sldNum" sz="quarter" idx="12"/>
          </p:nvPr>
        </p:nvSpPr>
        <p:spPr>
          <a:xfrm>
            <a:off x="5157192" y="8693679"/>
            <a:ext cx="1600200" cy="486833"/>
          </a:xfrm>
        </p:spPr>
        <p:txBody>
          <a:bodyPr/>
          <a:lstStyle/>
          <a:p>
            <a:fld id="{D9550142-B990-490A-A107-ED7302A7FD52}" type="slidenum">
              <a:rPr kumimoji="1" lang="ja-JP" altLang="en-US" smtClean="0"/>
              <a:pPr/>
              <a:t>1</a:t>
            </a:fld>
            <a:endParaRPr kumimoji="1" lang="ja-JP" altLang="en-US" dirty="0"/>
          </a:p>
        </p:txBody>
      </p:sp>
      <p:sp>
        <p:nvSpPr>
          <p:cNvPr id="27" name="Rectangle 5"/>
          <p:cNvSpPr>
            <a:spLocks noChangeArrowheads="1"/>
          </p:cNvSpPr>
          <p:nvPr/>
        </p:nvSpPr>
        <p:spPr bwMode="auto">
          <a:xfrm>
            <a:off x="1720622" y="7425823"/>
            <a:ext cx="1144085" cy="855063"/>
          </a:xfrm>
          <a:prstGeom prst="rect">
            <a:avLst/>
          </a:prstGeom>
          <a:gradFill>
            <a:gsLst>
              <a:gs pos="0">
                <a:srgbClr val="8488C4"/>
              </a:gs>
              <a:gs pos="53000">
                <a:srgbClr val="D4DEFF"/>
              </a:gs>
              <a:gs pos="83000">
                <a:srgbClr val="D4DEFF"/>
              </a:gs>
              <a:gs pos="100000">
                <a:schemeClr val="accent4">
                  <a:lumMod val="20000"/>
                  <a:lumOff val="80000"/>
                </a:schemeClr>
              </a:gs>
            </a:gsLst>
            <a:lin ang="5400000" scaled="0"/>
          </a:gradFill>
          <a:ln w="3175">
            <a:solidFill>
              <a:schemeClr val="bg1"/>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lstStyle/>
          <a:p>
            <a:pPr algn="ctr">
              <a:defRPr/>
            </a:pPr>
            <a:r>
              <a:rPr lang="ja-JP" altLang="en-US" sz="1000" b="1" dirty="0" smtClean="0">
                <a:solidFill>
                  <a:schemeClr val="tx1"/>
                </a:solidFill>
              </a:rPr>
              <a:t>昭和</a:t>
            </a:r>
            <a:r>
              <a:rPr lang="ja-JP" altLang="en-US" sz="1000" b="1" dirty="0">
                <a:solidFill>
                  <a:schemeClr val="tx1"/>
                </a:solidFill>
              </a:rPr>
              <a:t>町</a:t>
            </a:r>
            <a:endParaRPr lang="en-US" altLang="ja-JP" sz="1000" dirty="0">
              <a:solidFill>
                <a:schemeClr val="tx1"/>
              </a:solidFill>
              <a:latin typeface="+mn-ea"/>
            </a:endParaRPr>
          </a:p>
          <a:p>
            <a:pPr>
              <a:defRPr/>
            </a:pPr>
            <a:r>
              <a:rPr lang="ja-JP" altLang="en-US" sz="1000" dirty="0" smtClean="0">
                <a:solidFill>
                  <a:schemeClr val="tx1"/>
                </a:solidFill>
                <a:latin typeface="Calibri" pitchFamily="34" charset="0"/>
              </a:rPr>
              <a:t>・連携相談窓口  </a:t>
            </a:r>
            <a:endParaRPr lang="en-US" altLang="ja-JP" sz="1000" dirty="0" smtClean="0">
              <a:solidFill>
                <a:schemeClr val="tx1"/>
              </a:solidFill>
              <a:latin typeface="Calibri" pitchFamily="34" charset="0"/>
            </a:endParaRPr>
          </a:p>
          <a:p>
            <a:pPr>
              <a:defRPr/>
            </a:pPr>
            <a:r>
              <a:rPr lang="ja-JP" altLang="en-US" sz="1000" dirty="0" smtClean="0">
                <a:solidFill>
                  <a:schemeClr val="tx1"/>
                </a:solidFill>
                <a:latin typeface="+mn-ea"/>
              </a:rPr>
              <a:t>・</a:t>
            </a:r>
            <a:r>
              <a:rPr lang="ja-JP" altLang="en-US" sz="1000" dirty="0">
                <a:solidFill>
                  <a:schemeClr val="tx1"/>
                </a:solidFill>
                <a:latin typeface="+mn-ea"/>
              </a:rPr>
              <a:t>証明書</a:t>
            </a:r>
            <a:r>
              <a:rPr lang="ja-JP" altLang="en-US" sz="1000" dirty="0" smtClean="0">
                <a:solidFill>
                  <a:schemeClr val="tx1"/>
                </a:solidFill>
                <a:latin typeface="+mn-ea"/>
              </a:rPr>
              <a:t>発行</a:t>
            </a:r>
            <a:endParaRPr lang="en-US" altLang="ja-JP" sz="1000" dirty="0" smtClean="0">
              <a:solidFill>
                <a:schemeClr val="tx1"/>
              </a:solidFill>
              <a:latin typeface="+mn-ea"/>
            </a:endParaRPr>
          </a:p>
          <a:p>
            <a:pPr>
              <a:defRPr/>
            </a:pPr>
            <a:r>
              <a:rPr lang="ja-JP" altLang="en-US" sz="1000" dirty="0" smtClean="0">
                <a:solidFill>
                  <a:schemeClr val="tx1"/>
                </a:solidFill>
                <a:latin typeface="+mn-ea"/>
              </a:rPr>
              <a:t>・支援制度紹介</a:t>
            </a:r>
            <a:endParaRPr lang="en-US" altLang="ja-JP" sz="1000" dirty="0" smtClean="0">
              <a:solidFill>
                <a:schemeClr val="tx1"/>
              </a:solidFill>
              <a:latin typeface="+mn-ea"/>
            </a:endParaRPr>
          </a:p>
          <a:p>
            <a:pPr>
              <a:defRPr/>
            </a:pPr>
            <a:r>
              <a:rPr lang="ja-JP" altLang="en-US" sz="1000" dirty="0" smtClean="0">
                <a:solidFill>
                  <a:schemeClr val="tx1"/>
                </a:solidFill>
                <a:latin typeface="+mn-ea"/>
              </a:rPr>
              <a:t>・利子補給</a:t>
            </a:r>
            <a:endParaRPr lang="en-US" altLang="ja-JP" sz="1000" dirty="0">
              <a:solidFill>
                <a:schemeClr val="tx1"/>
              </a:solidFill>
              <a:latin typeface="+mn-ea"/>
            </a:endParaRPr>
          </a:p>
        </p:txBody>
      </p:sp>
      <p:sp>
        <p:nvSpPr>
          <p:cNvPr id="30" name="テキスト ボックス 6"/>
          <p:cNvSpPr txBox="1">
            <a:spLocks noChangeArrowheads="1"/>
          </p:cNvSpPr>
          <p:nvPr/>
        </p:nvSpPr>
        <p:spPr bwMode="auto">
          <a:xfrm>
            <a:off x="3476008" y="8342125"/>
            <a:ext cx="3240360" cy="723275"/>
          </a:xfrm>
          <a:prstGeom prst="rect">
            <a:avLst/>
          </a:prstGeom>
          <a:ln w="22225"/>
          <a:extLst/>
        </p:spPr>
        <p:style>
          <a:lnRef idx="2">
            <a:schemeClr val="accent2"/>
          </a:lnRef>
          <a:fillRef idx="1">
            <a:schemeClr val="lt1"/>
          </a:fillRef>
          <a:effectRef idx="0">
            <a:schemeClr val="accent2"/>
          </a:effectRef>
          <a:fontRef idx="minor">
            <a:schemeClr val="dk1"/>
          </a:fontRef>
        </p:style>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9pPr>
          </a:lstStyle>
          <a:p>
            <a:pPr eaLnBrk="1" hangingPunct="1"/>
            <a:r>
              <a:rPr lang="ja-JP" altLang="en-US" sz="900" b="1" dirty="0" smtClean="0">
                <a:solidFill>
                  <a:srgbClr val="FF0000"/>
                </a:solidFill>
              </a:rPr>
              <a:t>　</a:t>
            </a:r>
            <a:r>
              <a:rPr lang="en-US" altLang="ja-JP" sz="900" b="1" dirty="0" smtClean="0">
                <a:solidFill>
                  <a:srgbClr val="FF0000"/>
                </a:solidFill>
              </a:rPr>
              <a:t>※</a:t>
            </a:r>
            <a:r>
              <a:rPr lang="ja-JP" altLang="en-US" sz="900" b="1" dirty="0" smtClean="0">
                <a:solidFill>
                  <a:srgbClr val="FF0000"/>
                </a:solidFill>
              </a:rPr>
              <a:t>特定創業支援等事業</a:t>
            </a:r>
            <a:endParaRPr lang="en-US" altLang="ja-JP" sz="900" b="1" dirty="0" smtClean="0">
              <a:solidFill>
                <a:srgbClr val="FF0000"/>
              </a:solidFill>
            </a:endParaRPr>
          </a:p>
          <a:p>
            <a:pPr eaLnBrk="1" hangingPunct="1"/>
            <a:r>
              <a:rPr lang="ja-JP" altLang="en-US" sz="800" dirty="0" smtClean="0"/>
              <a:t>・昭和</a:t>
            </a:r>
            <a:r>
              <a:rPr lang="ja-JP" altLang="en-US" sz="800" dirty="0"/>
              <a:t>町</a:t>
            </a:r>
            <a:r>
              <a:rPr lang="ja-JP" altLang="en-US" sz="800" dirty="0" smtClean="0"/>
              <a:t>商工会：「ワンストップ相談窓口」「創業塾」</a:t>
            </a:r>
            <a:endParaRPr lang="en-US" altLang="ja-JP" sz="800" dirty="0" smtClean="0"/>
          </a:p>
          <a:p>
            <a:pPr eaLnBrk="1" hangingPunct="1"/>
            <a:r>
              <a:rPr lang="ja-JP" altLang="en-US" sz="800" dirty="0" smtClean="0">
                <a:latin typeface="+mn-ea"/>
              </a:rPr>
              <a:t>・やまなし</a:t>
            </a:r>
            <a:r>
              <a:rPr lang="ja-JP" altLang="en-US" sz="800" dirty="0">
                <a:latin typeface="+mn-ea"/>
              </a:rPr>
              <a:t>産業支援</a:t>
            </a:r>
            <a:r>
              <a:rPr lang="ja-JP" altLang="en-US" sz="800" dirty="0" smtClean="0">
                <a:latin typeface="+mn-ea"/>
              </a:rPr>
              <a:t>機構：「</a:t>
            </a:r>
            <a:r>
              <a:rPr lang="ja-JP" altLang="en-US" sz="800" dirty="0">
                <a:latin typeface="+mn-ea"/>
              </a:rPr>
              <a:t>起業家養成セミナー</a:t>
            </a:r>
            <a:r>
              <a:rPr lang="ja-JP" altLang="en-US" sz="800" dirty="0" smtClean="0">
                <a:latin typeface="+mn-ea"/>
              </a:rPr>
              <a:t>」</a:t>
            </a:r>
            <a:endParaRPr lang="en-US" altLang="ja-JP" sz="800" dirty="0" smtClean="0">
              <a:latin typeface="+mn-ea"/>
            </a:endParaRPr>
          </a:p>
          <a:p>
            <a:pPr eaLnBrk="1" hangingPunct="1"/>
            <a:r>
              <a:rPr lang="ja-JP" altLang="en-US" sz="800" dirty="0" smtClean="0">
                <a:latin typeface="+mn-ea"/>
              </a:rPr>
              <a:t>・㈱山梨</a:t>
            </a:r>
            <a:r>
              <a:rPr lang="ja-JP" altLang="en-US" sz="800" dirty="0">
                <a:latin typeface="+mn-ea"/>
              </a:rPr>
              <a:t>中央</a:t>
            </a:r>
            <a:r>
              <a:rPr lang="ja-JP" altLang="en-US" sz="800" dirty="0" smtClean="0">
                <a:latin typeface="+mn-ea"/>
              </a:rPr>
              <a:t>銀行：「</a:t>
            </a:r>
            <a:r>
              <a:rPr lang="ja-JP" altLang="en-US" sz="800" dirty="0">
                <a:latin typeface="+mn-ea"/>
              </a:rPr>
              <a:t>アグリビジネススクール</a:t>
            </a:r>
            <a:r>
              <a:rPr lang="ja-JP" altLang="en-US" sz="800" dirty="0" smtClean="0">
                <a:latin typeface="+mn-ea"/>
              </a:rPr>
              <a:t>」「創業・第二創業スクール」</a:t>
            </a:r>
            <a:endParaRPr lang="en-US" altLang="ja-JP" sz="800" dirty="0" smtClean="0">
              <a:latin typeface="+mn-ea"/>
            </a:endParaRPr>
          </a:p>
          <a:p>
            <a:pPr lvl="0" eaLnBrk="1" hangingPunct="1"/>
            <a:r>
              <a:rPr lang="ja-JP" altLang="en-US" sz="800" dirty="0" smtClean="0">
                <a:solidFill>
                  <a:prstClr val="black"/>
                </a:solidFill>
                <a:latin typeface="ＭＳ Ｐゴシック"/>
                <a:ea typeface="ＭＳ Ｐゴシック"/>
              </a:rPr>
              <a:t>・</a:t>
            </a:r>
            <a:r>
              <a:rPr lang="ja-JP" altLang="en-US" sz="800" dirty="0">
                <a:solidFill>
                  <a:prstClr val="black"/>
                </a:solidFill>
                <a:latin typeface="ＭＳ Ｐゴシック"/>
                <a:ea typeface="ＭＳ Ｐゴシック"/>
              </a:rPr>
              <a:t>甲府信用</a:t>
            </a:r>
            <a:r>
              <a:rPr lang="ja-JP" altLang="en-US" sz="800" dirty="0" smtClean="0">
                <a:solidFill>
                  <a:prstClr val="black"/>
                </a:solidFill>
                <a:latin typeface="ＭＳ Ｐゴシック"/>
                <a:ea typeface="ＭＳ Ｐゴシック"/>
              </a:rPr>
              <a:t>金庫</a:t>
            </a:r>
            <a:r>
              <a:rPr lang="ja-JP" altLang="en-US" sz="800" dirty="0">
                <a:solidFill>
                  <a:prstClr val="black"/>
                </a:solidFill>
                <a:latin typeface="ＭＳ Ｐゴシック"/>
                <a:ea typeface="ＭＳ Ｐゴシック"/>
              </a:rPr>
              <a:t>：「山梨県国中地域創業</a:t>
            </a:r>
            <a:r>
              <a:rPr lang="ja-JP" altLang="en-US" sz="800" dirty="0" smtClean="0">
                <a:solidFill>
                  <a:prstClr val="black"/>
                </a:solidFill>
                <a:latin typeface="ＭＳ Ｐゴシック"/>
                <a:ea typeface="ＭＳ Ｐゴシック"/>
              </a:rPr>
              <a:t>スクール」</a:t>
            </a:r>
            <a:endParaRPr lang="en-US" altLang="ja-JP" sz="800" dirty="0">
              <a:solidFill>
                <a:prstClr val="black"/>
              </a:solidFill>
              <a:latin typeface="ＭＳ Ｐゴシック"/>
              <a:ea typeface="ＭＳ Ｐゴシック"/>
            </a:endParaRPr>
          </a:p>
        </p:txBody>
      </p:sp>
      <p:sp>
        <p:nvSpPr>
          <p:cNvPr id="32" name="Rectangle 5"/>
          <p:cNvSpPr>
            <a:spLocks noChangeArrowheads="1"/>
          </p:cNvSpPr>
          <p:nvPr/>
        </p:nvSpPr>
        <p:spPr bwMode="auto">
          <a:xfrm>
            <a:off x="4725144" y="5520479"/>
            <a:ext cx="1734974" cy="866061"/>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3175">
            <a:solidFill>
              <a:schemeClr val="bg1"/>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lstStyle/>
          <a:p>
            <a:pPr algn="ctr">
              <a:defRPr/>
            </a:pPr>
            <a:r>
              <a:rPr lang="ja-JP" altLang="en-US" sz="1000" b="1" dirty="0">
                <a:solidFill>
                  <a:schemeClr val="tx1"/>
                </a:solidFill>
              </a:rPr>
              <a:t>山梨県信用保証</a:t>
            </a:r>
            <a:r>
              <a:rPr lang="ja-JP" altLang="en-US" sz="1000" b="1" dirty="0" smtClean="0">
                <a:solidFill>
                  <a:schemeClr val="tx1"/>
                </a:solidFill>
              </a:rPr>
              <a:t>協会</a:t>
            </a:r>
            <a:endParaRPr lang="en-US" altLang="ja-JP" sz="1000" b="1" dirty="0" smtClean="0">
              <a:solidFill>
                <a:schemeClr val="tx1"/>
              </a:solidFill>
            </a:endParaRPr>
          </a:p>
          <a:p>
            <a:pPr algn="ctr">
              <a:defRPr/>
            </a:pPr>
            <a:r>
              <a:rPr lang="ja-JP" altLang="en-US" sz="1000" b="1" dirty="0" smtClean="0">
                <a:solidFill>
                  <a:schemeClr val="tx1"/>
                </a:solidFill>
                <a:latin typeface="Calibri" pitchFamily="34" charset="0"/>
              </a:rPr>
              <a:t>山梨県農業信用基金協会</a:t>
            </a:r>
            <a:endParaRPr lang="en-US" altLang="ja-JP" sz="1000" dirty="0" smtClean="0">
              <a:solidFill>
                <a:schemeClr val="tx1"/>
              </a:solidFill>
              <a:latin typeface="Calibri" pitchFamily="34" charset="0"/>
            </a:endParaRPr>
          </a:p>
          <a:p>
            <a:pPr>
              <a:defRPr/>
            </a:pPr>
            <a:r>
              <a:rPr lang="ja-JP" altLang="en-US" sz="1000" dirty="0" smtClean="0">
                <a:solidFill>
                  <a:schemeClr val="tx1"/>
                </a:solidFill>
                <a:latin typeface="Calibri" pitchFamily="34" charset="0"/>
              </a:rPr>
              <a:t>・創業、金融相談、信用保証</a:t>
            </a:r>
            <a:endParaRPr lang="en-US" altLang="ja-JP" sz="1000" dirty="0" smtClean="0">
              <a:solidFill>
                <a:schemeClr val="tx1"/>
              </a:solidFill>
              <a:latin typeface="Calibri" pitchFamily="34" charset="0"/>
            </a:endParaRPr>
          </a:p>
          <a:p>
            <a:pPr>
              <a:defRPr/>
            </a:pPr>
            <a:r>
              <a:rPr lang="ja-JP" altLang="en-US" sz="1000" dirty="0" smtClean="0">
                <a:solidFill>
                  <a:schemeClr val="tx1"/>
                </a:solidFill>
                <a:latin typeface="Calibri" pitchFamily="34" charset="0"/>
              </a:rPr>
              <a:t>・事業計画策定支援</a:t>
            </a:r>
            <a:endParaRPr lang="en-US" altLang="ja-JP" sz="1000" dirty="0" smtClean="0">
              <a:solidFill>
                <a:schemeClr val="tx1"/>
              </a:solidFill>
              <a:latin typeface="Calibri" pitchFamily="34" charset="0"/>
            </a:endParaRPr>
          </a:p>
          <a:p>
            <a:pPr>
              <a:defRPr/>
            </a:pPr>
            <a:r>
              <a:rPr lang="ja-JP" altLang="en-US" sz="1000" dirty="0" smtClean="0">
                <a:solidFill>
                  <a:schemeClr val="tx1"/>
                </a:solidFill>
                <a:latin typeface="Calibri" pitchFamily="34" charset="0"/>
              </a:rPr>
              <a:t>・創業後のモニタリング</a:t>
            </a:r>
            <a:endParaRPr lang="ja-JP" altLang="en-US" sz="1000" dirty="0">
              <a:solidFill>
                <a:schemeClr val="tx1"/>
              </a:solidFill>
              <a:latin typeface="Calibri" pitchFamily="34" charset="0"/>
            </a:endParaRPr>
          </a:p>
        </p:txBody>
      </p:sp>
      <p:grpSp>
        <p:nvGrpSpPr>
          <p:cNvPr id="5" name="グループ化 4"/>
          <p:cNvGrpSpPr/>
          <p:nvPr/>
        </p:nvGrpSpPr>
        <p:grpSpPr>
          <a:xfrm>
            <a:off x="2306643" y="8342125"/>
            <a:ext cx="1129404" cy="655870"/>
            <a:chOff x="2732008" y="8243292"/>
            <a:chExt cx="1306706" cy="414267"/>
          </a:xfrm>
          <a:solidFill>
            <a:srgbClr val="FF0000"/>
          </a:solidFill>
        </p:grpSpPr>
        <p:sp>
          <p:nvSpPr>
            <p:cNvPr id="4" name="上矢印 3"/>
            <p:cNvSpPr/>
            <p:nvPr/>
          </p:nvSpPr>
          <p:spPr>
            <a:xfrm>
              <a:off x="2732008" y="8243292"/>
              <a:ext cx="1306706" cy="414267"/>
            </a:xfrm>
            <a:prstGeom prst="upArrow">
              <a:avLst>
                <a:gd name="adj1" fmla="val 75507"/>
                <a:gd name="adj2" fmla="val 28203"/>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115"/>
            <p:cNvSpPr txBox="1">
              <a:spLocks noChangeArrowheads="1"/>
            </p:cNvSpPr>
            <p:nvPr/>
          </p:nvSpPr>
          <p:spPr bwMode="auto">
            <a:xfrm>
              <a:off x="2870509" y="8356520"/>
              <a:ext cx="1059379" cy="272161"/>
            </a:xfrm>
            <a:prstGeom prst="rect">
              <a:avLst/>
            </a:prstGeom>
            <a:noFill/>
            <a:ln w="9525">
              <a:noFill/>
              <a:miter lim="800000"/>
              <a:headEnd/>
              <a:tailEnd/>
            </a:ln>
            <a:extLst/>
          </p:spPr>
          <p:txBody>
            <a:bodyPr wrap="non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9pPr>
            </a:lstStyle>
            <a:p>
              <a:pPr eaLnBrk="1" hangingPunct="1"/>
              <a:r>
                <a:rPr lang="ja-JP" altLang="en-US" sz="1100" b="1" dirty="0">
                  <a:solidFill>
                    <a:schemeClr val="bg1"/>
                  </a:solidFill>
                </a:rPr>
                <a:t>創業</a:t>
              </a:r>
              <a:r>
                <a:rPr lang="ja-JP" altLang="en-US" sz="1100" b="1" dirty="0" smtClean="0">
                  <a:solidFill>
                    <a:schemeClr val="bg1"/>
                  </a:solidFill>
                </a:rPr>
                <a:t>希望者</a:t>
              </a:r>
              <a:endParaRPr lang="en-US" altLang="ja-JP" sz="1100" b="1" dirty="0" smtClean="0">
                <a:solidFill>
                  <a:schemeClr val="bg1"/>
                </a:solidFill>
              </a:endParaRPr>
            </a:p>
            <a:p>
              <a:pPr algn="ctr" eaLnBrk="1" hangingPunct="1"/>
              <a:r>
                <a:rPr lang="ja-JP" altLang="en-US" sz="1100" b="1" dirty="0" smtClean="0">
                  <a:solidFill>
                    <a:schemeClr val="bg1"/>
                  </a:solidFill>
                </a:rPr>
                <a:t>創  業  者</a:t>
              </a:r>
              <a:endParaRPr lang="ja-JP" altLang="en-US" sz="1100" b="1" dirty="0">
                <a:solidFill>
                  <a:schemeClr val="bg1"/>
                </a:solidFill>
              </a:endParaRPr>
            </a:p>
          </p:txBody>
        </p:sp>
      </p:grpSp>
      <p:sp>
        <p:nvSpPr>
          <p:cNvPr id="6" name="テキスト ボックス 5"/>
          <p:cNvSpPr txBox="1"/>
          <p:nvPr/>
        </p:nvSpPr>
        <p:spPr>
          <a:xfrm>
            <a:off x="2292664" y="6976206"/>
            <a:ext cx="1746248" cy="507831"/>
          </a:xfrm>
          <a:prstGeom prst="rect">
            <a:avLst/>
          </a:prstGeom>
          <a:noFill/>
        </p:spPr>
        <p:txBody>
          <a:bodyPr wrap="square" rtlCol="0">
            <a:spAutoFit/>
          </a:bodyPr>
          <a:lstStyle/>
          <a:p>
            <a:r>
              <a:rPr lang="ja-JP" altLang="ja-JP" sz="900" b="1" dirty="0">
                <a:solidFill>
                  <a:schemeClr val="tx2">
                    <a:lumMod val="50000"/>
                  </a:schemeClr>
                </a:solidFill>
              </a:rPr>
              <a:t>創業希望者、創業者</a:t>
            </a:r>
            <a:r>
              <a:rPr lang="ja-JP" altLang="ja-JP" sz="900" b="1" dirty="0" smtClean="0">
                <a:solidFill>
                  <a:schemeClr val="tx2">
                    <a:lumMod val="50000"/>
                  </a:schemeClr>
                </a:solidFill>
              </a:rPr>
              <a:t>を創業</a:t>
            </a:r>
            <a:r>
              <a:rPr lang="ja-JP" altLang="ja-JP" sz="900" b="1" dirty="0">
                <a:solidFill>
                  <a:schemeClr val="tx2">
                    <a:lumMod val="50000"/>
                  </a:schemeClr>
                </a:solidFill>
              </a:rPr>
              <a:t>段階から創業後まで</a:t>
            </a:r>
            <a:r>
              <a:rPr lang="ja-JP" altLang="ja-JP" sz="900" b="1" dirty="0" smtClean="0">
                <a:solidFill>
                  <a:schemeClr val="tx2">
                    <a:lumMod val="50000"/>
                  </a:schemeClr>
                </a:solidFill>
              </a:rPr>
              <a:t>、長期的</a:t>
            </a:r>
            <a:r>
              <a:rPr lang="ja-JP" altLang="en-US" sz="900" b="1" dirty="0">
                <a:solidFill>
                  <a:schemeClr val="tx2">
                    <a:lumMod val="50000"/>
                  </a:schemeClr>
                </a:solidFill>
              </a:rPr>
              <a:t>に</a:t>
            </a:r>
            <a:r>
              <a:rPr lang="ja-JP" altLang="ja-JP" sz="900" b="1" dirty="0" smtClean="0">
                <a:solidFill>
                  <a:schemeClr val="tx2">
                    <a:lumMod val="50000"/>
                  </a:schemeClr>
                </a:solidFill>
              </a:rPr>
              <a:t>支援</a:t>
            </a:r>
            <a:r>
              <a:rPr lang="ja-JP" altLang="ja-JP" sz="900" b="1" dirty="0">
                <a:solidFill>
                  <a:schemeClr val="tx2">
                    <a:lumMod val="50000"/>
                  </a:schemeClr>
                </a:solidFill>
              </a:rPr>
              <a:t>（伴走型支援）で</a:t>
            </a:r>
            <a:r>
              <a:rPr lang="ja-JP" altLang="ja-JP" sz="900" b="1" dirty="0" smtClean="0">
                <a:solidFill>
                  <a:schemeClr val="tx2">
                    <a:lumMod val="50000"/>
                  </a:schemeClr>
                </a:solidFill>
              </a:rPr>
              <a:t>バックアップ</a:t>
            </a:r>
            <a:endParaRPr kumimoji="1" lang="ja-JP" altLang="en-US" sz="900" dirty="0">
              <a:solidFill>
                <a:schemeClr val="tx2">
                  <a:lumMod val="50000"/>
                </a:schemeClr>
              </a:solidFill>
            </a:endParaRPr>
          </a:p>
        </p:txBody>
      </p:sp>
      <p:grpSp>
        <p:nvGrpSpPr>
          <p:cNvPr id="10" name="グループ化 9"/>
          <p:cNvGrpSpPr/>
          <p:nvPr/>
        </p:nvGrpSpPr>
        <p:grpSpPr>
          <a:xfrm rot="20824795">
            <a:off x="2508753" y="6510332"/>
            <a:ext cx="1405363" cy="505805"/>
            <a:chOff x="2847089" y="5940151"/>
            <a:chExt cx="939777" cy="504056"/>
          </a:xfrm>
          <a:solidFill>
            <a:schemeClr val="accent1">
              <a:lumMod val="40000"/>
              <a:lumOff val="60000"/>
            </a:schemeClr>
          </a:solidFill>
        </p:grpSpPr>
        <p:sp>
          <p:nvSpPr>
            <p:cNvPr id="7" name="円/楕円 6"/>
            <p:cNvSpPr/>
            <p:nvPr/>
          </p:nvSpPr>
          <p:spPr>
            <a:xfrm rot="304218">
              <a:off x="2924944" y="5940151"/>
              <a:ext cx="792088" cy="5040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rot="775205">
              <a:off x="2847089" y="5995380"/>
              <a:ext cx="939777" cy="429397"/>
            </a:xfrm>
            <a:prstGeom prst="rect">
              <a:avLst/>
            </a:prstGeom>
            <a:noFill/>
            <a:ln>
              <a:noFill/>
            </a:ln>
          </p:spPr>
          <p:txBody>
            <a:bodyPr wrap="square" rtlCol="0">
              <a:spAutoFit/>
            </a:bodyPr>
            <a:lstStyle/>
            <a:p>
              <a:pPr algn="ctr"/>
              <a:r>
                <a:rPr kumimoji="1" lang="ja-JP" altLang="en-US" sz="1100" b="1" dirty="0" smtClean="0">
                  <a:solidFill>
                    <a:schemeClr val="bg1"/>
                  </a:solidFill>
                </a:rPr>
                <a:t>創業支援</a:t>
              </a:r>
              <a:endParaRPr kumimoji="1" lang="en-US" altLang="ja-JP" sz="1100" b="1" dirty="0" smtClean="0">
                <a:solidFill>
                  <a:schemeClr val="bg1"/>
                </a:solidFill>
              </a:endParaRPr>
            </a:p>
            <a:p>
              <a:pPr algn="ctr"/>
              <a:r>
                <a:rPr lang="ja-JP" altLang="en-US" sz="1100" b="1" dirty="0">
                  <a:solidFill>
                    <a:schemeClr val="bg1"/>
                  </a:solidFill>
                </a:rPr>
                <a:t>ネットワーク</a:t>
              </a:r>
              <a:endParaRPr kumimoji="1" lang="ja-JP" altLang="en-US" sz="1100" b="1" dirty="0">
                <a:solidFill>
                  <a:schemeClr val="bg1"/>
                </a:solidFill>
              </a:endParaRPr>
            </a:p>
          </p:txBody>
        </p:sp>
      </p:grpSp>
      <p:sp>
        <p:nvSpPr>
          <p:cNvPr id="3" name="角丸四角形 2"/>
          <p:cNvSpPr/>
          <p:nvPr/>
        </p:nvSpPr>
        <p:spPr>
          <a:xfrm>
            <a:off x="190028" y="8552796"/>
            <a:ext cx="1045757" cy="474077"/>
          </a:xfrm>
          <a:prstGeom prst="roundRect">
            <a:avLst/>
          </a:prstGeom>
          <a:solidFill>
            <a:schemeClr val="accent3">
              <a:lumMod val="75000"/>
            </a:schemeClr>
          </a:solidFill>
          <a:ln>
            <a:noFill/>
          </a:ln>
        </p:spPr>
        <p:style>
          <a:lnRef idx="3">
            <a:schemeClr val="lt1"/>
          </a:lnRef>
          <a:fillRef idx="1">
            <a:schemeClr val="accent3"/>
          </a:fillRef>
          <a:effectRef idx="1">
            <a:schemeClr val="accent3"/>
          </a:effectRef>
          <a:fontRef idx="minor">
            <a:schemeClr val="lt1"/>
          </a:fontRef>
        </p:style>
        <p:txBody>
          <a:bodyPr rtlCol="0" anchor="ctr"/>
          <a:lstStyle/>
          <a:p>
            <a:pPr algn="ctr"/>
            <a:r>
              <a:rPr kumimoji="1" lang="ja-JP" altLang="en-US" sz="1100" b="1" dirty="0" smtClean="0"/>
              <a:t>山梨県</a:t>
            </a:r>
            <a:endParaRPr kumimoji="1" lang="en-US" altLang="ja-JP" sz="1100" b="1" dirty="0" smtClean="0"/>
          </a:p>
          <a:p>
            <a:pPr algn="ctr"/>
            <a:r>
              <a:rPr lang="ja-JP" altLang="en-US" sz="1100" dirty="0" smtClean="0"/>
              <a:t>・アドバイス等</a:t>
            </a:r>
            <a:endParaRPr kumimoji="1" lang="ja-JP" altLang="en-US" sz="1100" dirty="0"/>
          </a:p>
        </p:txBody>
      </p:sp>
      <p:sp>
        <p:nvSpPr>
          <p:cNvPr id="9" name="左矢印 8"/>
          <p:cNvSpPr/>
          <p:nvPr/>
        </p:nvSpPr>
        <p:spPr>
          <a:xfrm rot="8865634">
            <a:off x="1190751" y="8172271"/>
            <a:ext cx="503764" cy="502946"/>
          </a:xfrm>
          <a:prstGeom prst="leftArrow">
            <a:avLst>
              <a:gd name="adj1" fmla="val 50000"/>
              <a:gd name="adj2" fmla="val 41214"/>
            </a:avLst>
          </a:prstGeom>
          <a:solidFill>
            <a:schemeClr val="accent3">
              <a:lumMod val="75000"/>
            </a:schemeClr>
          </a:solidFill>
          <a:ln>
            <a:noFill/>
          </a:ln>
        </p:spPr>
        <p:style>
          <a:lnRef idx="2">
            <a:schemeClr val="dk1">
              <a:shade val="50000"/>
            </a:schemeClr>
          </a:lnRef>
          <a:fillRef idx="1">
            <a:schemeClr val="dk1"/>
          </a:fillRef>
          <a:effectRef idx="0">
            <a:schemeClr val="dk1"/>
          </a:effectRef>
          <a:fontRef idx="minor">
            <a:schemeClr val="lt1"/>
          </a:fontRef>
        </p:style>
        <p:txBody>
          <a:bodyPr vert="vert270" rtlCol="0" anchor="ctr"/>
          <a:lstStyle/>
          <a:p>
            <a:pPr algn="ctr"/>
            <a:r>
              <a:rPr kumimoji="1" lang="ja-JP" altLang="en-US" sz="1100" dirty="0" smtClean="0"/>
              <a:t>補助</a:t>
            </a:r>
            <a:endParaRPr kumimoji="1" lang="ja-JP" altLang="en-US" sz="1100" dirty="0"/>
          </a:p>
        </p:txBody>
      </p:sp>
      <p:graphicFrame>
        <p:nvGraphicFramePr>
          <p:cNvPr id="12" name="表 11"/>
          <p:cNvGraphicFramePr>
            <a:graphicFrameLocks noGrp="1"/>
          </p:cNvGraphicFramePr>
          <p:nvPr>
            <p:extLst>
              <p:ext uri="{D42A27DB-BD31-4B8C-83A1-F6EECF244321}">
                <p14:modId xmlns:p14="http://schemas.microsoft.com/office/powerpoint/2010/main" val="3750291663"/>
              </p:ext>
            </p:extLst>
          </p:nvPr>
        </p:nvGraphicFramePr>
        <p:xfrm>
          <a:off x="1235785" y="3779912"/>
          <a:ext cx="5447533" cy="1554541"/>
        </p:xfrm>
        <a:graphic>
          <a:graphicData uri="http://schemas.openxmlformats.org/drawingml/2006/table">
            <a:tbl>
              <a:tblPr bandRow="1">
                <a:tableStyleId>{5C22544A-7EE6-4342-B048-85BDC9FD1C3A}</a:tableStyleId>
              </a:tblPr>
              <a:tblGrid>
                <a:gridCol w="1406372">
                  <a:extLst>
                    <a:ext uri="{9D8B030D-6E8A-4147-A177-3AD203B41FA5}">
                      <a16:colId xmlns:a16="http://schemas.microsoft.com/office/drawing/2014/main" val="20000"/>
                    </a:ext>
                  </a:extLst>
                </a:gridCol>
                <a:gridCol w="4041161">
                  <a:extLst>
                    <a:ext uri="{9D8B030D-6E8A-4147-A177-3AD203B41FA5}">
                      <a16:colId xmlns:a16="http://schemas.microsoft.com/office/drawing/2014/main" val="20001"/>
                    </a:ext>
                  </a:extLst>
                </a:gridCol>
              </a:tblGrid>
              <a:tr h="243901">
                <a:tc>
                  <a:txBody>
                    <a:bodyPr/>
                    <a:lstStyle/>
                    <a:p>
                      <a:r>
                        <a:rPr lang="ja-JP" altLang="en-US" sz="800" kern="1100" spc="20" baseline="0" dirty="0" smtClean="0">
                          <a:solidFill>
                            <a:srgbClr val="000000"/>
                          </a:solidFill>
                          <a:effectLst/>
                          <a:latin typeface="+mn-ea"/>
                          <a:ea typeface="+mn-ea"/>
                          <a:cs typeface="Arial"/>
                        </a:rPr>
                        <a:t>昭和町</a:t>
                      </a:r>
                      <a:endParaRPr kumimoji="1" lang="ja-JP" altLang="en-US" sz="800" dirty="0">
                        <a:latin typeface="+mn-ea"/>
                        <a:ea typeface="+mn-ea"/>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ja-JP" sz="800" kern="1100" spc="20" dirty="0" smtClean="0">
                          <a:solidFill>
                            <a:srgbClr val="000000"/>
                          </a:solidFill>
                          <a:effectLst/>
                          <a:latin typeface="+mn-ea"/>
                          <a:ea typeface="+mn-ea"/>
                          <a:cs typeface="Arial"/>
                        </a:rPr>
                        <a:t>起業相談</a:t>
                      </a:r>
                      <a:r>
                        <a:rPr lang="ja-JP" altLang="en-US" sz="800" kern="1100" spc="20" dirty="0" smtClean="0">
                          <a:solidFill>
                            <a:srgbClr val="000000"/>
                          </a:solidFill>
                          <a:effectLst/>
                          <a:latin typeface="+mn-ea"/>
                          <a:ea typeface="+mn-ea"/>
                          <a:cs typeface="Arial"/>
                        </a:rPr>
                        <a:t>窓口の設置</a:t>
                      </a:r>
                      <a:r>
                        <a:rPr lang="ja-JP" altLang="ja-JP" sz="800" kern="1100" spc="20" dirty="0" smtClean="0">
                          <a:solidFill>
                            <a:srgbClr val="000000"/>
                          </a:solidFill>
                          <a:effectLst/>
                          <a:latin typeface="+mn-ea"/>
                          <a:ea typeface="+mn-ea"/>
                          <a:cs typeface="Arial"/>
                        </a:rPr>
                        <a:t>、利子補給</a:t>
                      </a:r>
                      <a:r>
                        <a:rPr lang="ja-JP" altLang="en-US" sz="800" kern="1100" spc="20" dirty="0" smtClean="0">
                          <a:solidFill>
                            <a:srgbClr val="000000"/>
                          </a:solidFill>
                          <a:effectLst/>
                          <a:latin typeface="+mn-ea"/>
                          <a:ea typeface="+mn-ea"/>
                          <a:cs typeface="Arial"/>
                        </a:rPr>
                        <a:t>制度</a:t>
                      </a:r>
                      <a:r>
                        <a:rPr lang="ja-JP" altLang="ja-JP" sz="800" kern="1100" spc="20" dirty="0" smtClean="0">
                          <a:solidFill>
                            <a:srgbClr val="000000"/>
                          </a:solidFill>
                          <a:effectLst/>
                          <a:latin typeface="+mn-ea"/>
                          <a:ea typeface="+mn-ea"/>
                          <a:cs typeface="Arial"/>
                        </a:rPr>
                        <a:t>、情報提供、学生への起業支援、証明書の発行</a:t>
                      </a:r>
                      <a:endParaRPr lang="ja-JP" altLang="ja-JP" sz="800" kern="1100" dirty="0" smtClean="0">
                        <a:effectLst/>
                        <a:latin typeface="+mn-ea"/>
                        <a:ea typeface="+mn-ea"/>
                        <a:cs typeface="Times New Roman"/>
                      </a:endParaRPr>
                    </a:p>
                  </a:txBody>
                  <a:tcPr/>
                </a:tc>
                <a:extLst>
                  <a:ext uri="{0D108BD9-81ED-4DB2-BD59-A6C34878D82A}">
                    <a16:rowId xmlns:a16="http://schemas.microsoft.com/office/drawing/2014/main" val="10000"/>
                  </a:ext>
                </a:extLst>
              </a:tr>
              <a:tr h="262612">
                <a:tc>
                  <a:txBody>
                    <a:bodyPr/>
                    <a:lstStyle/>
                    <a:p>
                      <a:r>
                        <a:rPr lang="ja-JP" altLang="en-US" sz="800" kern="1100" spc="20" dirty="0" smtClean="0">
                          <a:solidFill>
                            <a:srgbClr val="000000"/>
                          </a:solidFill>
                          <a:effectLst/>
                          <a:latin typeface="+mn-ea"/>
                          <a:ea typeface="+mn-ea"/>
                          <a:cs typeface="Arial"/>
                        </a:rPr>
                        <a:t>昭和町</a:t>
                      </a:r>
                      <a:r>
                        <a:rPr lang="ja-JP" altLang="ja-JP" sz="800" kern="1100" spc="20" dirty="0" smtClean="0">
                          <a:solidFill>
                            <a:srgbClr val="000000"/>
                          </a:solidFill>
                          <a:effectLst/>
                          <a:latin typeface="+mn-ea"/>
                          <a:ea typeface="+mn-ea"/>
                          <a:cs typeface="Arial"/>
                        </a:rPr>
                        <a:t>商工会</a:t>
                      </a:r>
                      <a:endParaRPr kumimoji="1" lang="ja-JP" altLang="en-US" sz="800" dirty="0">
                        <a:latin typeface="+mn-ea"/>
                        <a:ea typeface="+mn-ea"/>
                      </a:endParaRPr>
                    </a:p>
                  </a:txBody>
                  <a:tcPr/>
                </a:tc>
                <a:tc>
                  <a:txBody>
                    <a:bodyPr/>
                    <a:lstStyle/>
                    <a:p>
                      <a:r>
                        <a:rPr lang="ja-JP" altLang="ja-JP" sz="800" kern="1100" spc="20" dirty="0" smtClean="0">
                          <a:solidFill>
                            <a:srgbClr val="000000"/>
                          </a:solidFill>
                          <a:effectLst/>
                          <a:latin typeface="+mn-ea"/>
                          <a:ea typeface="+mn-ea"/>
                          <a:cs typeface="Arial"/>
                        </a:rPr>
                        <a:t>ワンストップ</a:t>
                      </a:r>
                      <a:r>
                        <a:rPr lang="ja-JP" altLang="en-US" sz="800" kern="1100" spc="20" dirty="0" smtClean="0">
                          <a:solidFill>
                            <a:srgbClr val="000000"/>
                          </a:solidFill>
                          <a:effectLst/>
                          <a:latin typeface="+mn-ea"/>
                          <a:ea typeface="+mn-ea"/>
                          <a:cs typeface="Arial"/>
                        </a:rPr>
                        <a:t>相談窓口</a:t>
                      </a:r>
                      <a:r>
                        <a:rPr lang="ja-JP" altLang="ja-JP" sz="800" kern="1100" spc="20" dirty="0" smtClean="0">
                          <a:solidFill>
                            <a:srgbClr val="000000"/>
                          </a:solidFill>
                          <a:effectLst/>
                          <a:latin typeface="+mn-ea"/>
                          <a:ea typeface="+mn-ea"/>
                          <a:cs typeface="Arial"/>
                        </a:rPr>
                        <a:t>、</a:t>
                      </a:r>
                      <a:r>
                        <a:rPr lang="ja-JP" altLang="en-US" sz="800" kern="1100" spc="20" dirty="0" smtClean="0">
                          <a:solidFill>
                            <a:srgbClr val="000000"/>
                          </a:solidFill>
                          <a:effectLst/>
                          <a:latin typeface="+mn-ea"/>
                          <a:ea typeface="+mn-ea"/>
                          <a:cs typeface="Arial"/>
                        </a:rPr>
                        <a:t>創業及び経営相談、</a:t>
                      </a:r>
                      <a:r>
                        <a:rPr lang="ja-JP" altLang="ja-JP" sz="800" kern="1100" spc="20" dirty="0" smtClean="0">
                          <a:solidFill>
                            <a:srgbClr val="000000"/>
                          </a:solidFill>
                          <a:effectLst/>
                          <a:latin typeface="+mn-ea"/>
                          <a:ea typeface="+mn-ea"/>
                          <a:cs typeface="Arial"/>
                        </a:rPr>
                        <a:t>事業計画</a:t>
                      </a:r>
                      <a:r>
                        <a:rPr lang="ja-JP" altLang="en-US" sz="800" kern="1100" spc="20" dirty="0" smtClean="0">
                          <a:solidFill>
                            <a:srgbClr val="000000"/>
                          </a:solidFill>
                          <a:effectLst/>
                          <a:latin typeface="+mn-ea"/>
                          <a:ea typeface="+mn-ea"/>
                          <a:cs typeface="Arial"/>
                        </a:rPr>
                        <a:t>策定支援</a:t>
                      </a:r>
                      <a:r>
                        <a:rPr lang="ja-JP" altLang="ja-JP" sz="800" kern="1100" spc="20" dirty="0" smtClean="0">
                          <a:solidFill>
                            <a:srgbClr val="000000"/>
                          </a:solidFill>
                          <a:effectLst/>
                          <a:latin typeface="+mn-ea"/>
                          <a:ea typeface="+mn-ea"/>
                          <a:cs typeface="Arial"/>
                        </a:rPr>
                        <a:t>、創業補助金等の相談</a:t>
                      </a:r>
                      <a:endParaRPr lang="en-US" altLang="ja-JP" sz="800" kern="1100" spc="20" dirty="0" smtClean="0">
                        <a:solidFill>
                          <a:srgbClr val="000000"/>
                        </a:solidFill>
                        <a:effectLst/>
                        <a:latin typeface="+mn-ea"/>
                        <a:ea typeface="+mn-ea"/>
                        <a:cs typeface="Arial"/>
                      </a:endParaRPr>
                    </a:p>
                    <a:p>
                      <a:r>
                        <a:rPr lang="ja-JP" altLang="en-US" sz="800" kern="1100" spc="20" dirty="0" smtClean="0">
                          <a:solidFill>
                            <a:srgbClr val="000000"/>
                          </a:solidFill>
                          <a:effectLst/>
                          <a:latin typeface="+mn-ea"/>
                          <a:ea typeface="+mn-ea"/>
                          <a:cs typeface="Arial"/>
                        </a:rPr>
                        <a:t>文書作成</a:t>
                      </a:r>
                      <a:r>
                        <a:rPr lang="ja-JP" altLang="ja-JP" sz="800" kern="1100" spc="20" dirty="0" smtClean="0">
                          <a:solidFill>
                            <a:srgbClr val="000000"/>
                          </a:solidFill>
                          <a:effectLst/>
                          <a:latin typeface="+mn-ea"/>
                          <a:ea typeface="+mn-ea"/>
                          <a:cs typeface="Arial"/>
                        </a:rPr>
                        <a:t>支援</a:t>
                      </a:r>
                      <a:r>
                        <a:rPr lang="ja-JP" altLang="en-US" sz="800" kern="1100" spc="20" dirty="0" smtClean="0">
                          <a:solidFill>
                            <a:srgbClr val="000000"/>
                          </a:solidFill>
                          <a:effectLst/>
                          <a:latin typeface="+mn-ea"/>
                          <a:ea typeface="+mn-ea"/>
                          <a:cs typeface="Arial"/>
                        </a:rPr>
                        <a:t>、創業塾開催、専門家等の派遣</a:t>
                      </a:r>
                      <a:endParaRPr kumimoji="1" lang="ja-JP" altLang="en-US" sz="800" dirty="0">
                        <a:latin typeface="+mn-ea"/>
                        <a:ea typeface="+mn-ea"/>
                      </a:endParaRPr>
                    </a:p>
                  </a:txBody>
                  <a:tcPr/>
                </a:tc>
                <a:extLst>
                  <a:ext uri="{0D108BD9-81ED-4DB2-BD59-A6C34878D82A}">
                    <a16:rowId xmlns:a16="http://schemas.microsoft.com/office/drawing/2014/main" val="10001"/>
                  </a:ext>
                </a:extLst>
              </a:tr>
              <a:tr h="149405">
                <a:tc>
                  <a:txBody>
                    <a:bodyPr/>
                    <a:lstStyle/>
                    <a:p>
                      <a:r>
                        <a:rPr lang="ja-JP" altLang="ja-JP" sz="800" kern="1100" dirty="0" smtClean="0">
                          <a:solidFill>
                            <a:schemeClr val="tx1"/>
                          </a:solidFill>
                          <a:effectLst/>
                          <a:latin typeface="+mn-ea"/>
                          <a:ea typeface="+mn-ea"/>
                          <a:cs typeface="Times New Roman"/>
                        </a:rPr>
                        <a:t>経営革新</a:t>
                      </a:r>
                      <a:r>
                        <a:rPr lang="ja-JP" altLang="en-US" sz="800" kern="1100" dirty="0" smtClean="0">
                          <a:solidFill>
                            <a:schemeClr val="tx1"/>
                          </a:solidFill>
                          <a:effectLst/>
                          <a:latin typeface="+mn-ea"/>
                          <a:ea typeface="+mn-ea"/>
                          <a:cs typeface="Times New Roman"/>
                        </a:rPr>
                        <a:t>等</a:t>
                      </a:r>
                      <a:r>
                        <a:rPr lang="ja-JP" altLang="ja-JP" sz="800" kern="1100" dirty="0" smtClean="0">
                          <a:solidFill>
                            <a:schemeClr val="tx1"/>
                          </a:solidFill>
                          <a:effectLst/>
                          <a:latin typeface="+mn-ea"/>
                          <a:ea typeface="+mn-ea"/>
                          <a:cs typeface="Times New Roman"/>
                        </a:rPr>
                        <a:t>認定</a:t>
                      </a:r>
                      <a:r>
                        <a:rPr lang="ja-JP" altLang="en-US" sz="800" kern="1100" dirty="0" smtClean="0">
                          <a:solidFill>
                            <a:schemeClr val="tx1"/>
                          </a:solidFill>
                          <a:effectLst/>
                          <a:latin typeface="+mn-ea"/>
                          <a:ea typeface="+mn-ea"/>
                          <a:cs typeface="Times New Roman"/>
                        </a:rPr>
                        <a:t>支援</a:t>
                      </a:r>
                      <a:r>
                        <a:rPr lang="ja-JP" altLang="ja-JP" sz="800" kern="1100" dirty="0" smtClean="0">
                          <a:solidFill>
                            <a:schemeClr val="tx1"/>
                          </a:solidFill>
                          <a:effectLst/>
                          <a:latin typeface="+mn-ea"/>
                          <a:ea typeface="+mn-ea"/>
                          <a:cs typeface="Times New Roman"/>
                        </a:rPr>
                        <a:t>機関</a:t>
                      </a:r>
                      <a:endParaRPr kumimoji="1" lang="ja-JP" altLang="en-US" sz="800" dirty="0">
                        <a:latin typeface="+mn-ea"/>
                        <a:ea typeface="+mn-ea"/>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ja-JP" sz="800" kern="1100" dirty="0" smtClean="0">
                          <a:effectLst/>
                          <a:latin typeface="+mn-ea"/>
                          <a:ea typeface="+mn-ea"/>
                          <a:cs typeface="Times New Roman"/>
                        </a:rPr>
                        <a:t>創業相談、</a:t>
                      </a:r>
                      <a:r>
                        <a:rPr lang="ja-JP" altLang="en-US" sz="800" kern="1100" dirty="0" smtClean="0">
                          <a:effectLst/>
                          <a:latin typeface="+mn-ea"/>
                          <a:ea typeface="+mn-ea"/>
                          <a:cs typeface="Times New Roman"/>
                        </a:rPr>
                        <a:t>資金</a:t>
                      </a:r>
                      <a:r>
                        <a:rPr lang="ja-JP" altLang="ja-JP" sz="800" kern="1100" dirty="0" smtClean="0">
                          <a:effectLst/>
                          <a:latin typeface="+mn-ea"/>
                          <a:ea typeface="+mn-ea"/>
                          <a:cs typeface="Times New Roman"/>
                        </a:rPr>
                        <a:t>融資相談、税務相談</a:t>
                      </a:r>
                      <a:r>
                        <a:rPr lang="ja-JP" altLang="en-US" sz="800" kern="1100" dirty="0" smtClean="0">
                          <a:effectLst/>
                          <a:latin typeface="+mn-ea"/>
                          <a:ea typeface="+mn-ea"/>
                          <a:cs typeface="Times New Roman"/>
                        </a:rPr>
                        <a:t>、許認可等所手続き支援</a:t>
                      </a:r>
                      <a:endParaRPr lang="en-US" altLang="ja-JP" sz="800" kern="1100" spc="20" dirty="0" smtClean="0">
                        <a:solidFill>
                          <a:srgbClr val="000000"/>
                        </a:solidFill>
                        <a:effectLst/>
                        <a:latin typeface="+mn-ea"/>
                        <a:ea typeface="+mn-ea"/>
                        <a:cs typeface="Arial"/>
                      </a:endParaRPr>
                    </a:p>
                  </a:txBody>
                  <a:tcPr/>
                </a:tc>
                <a:extLst>
                  <a:ext uri="{0D108BD9-81ED-4DB2-BD59-A6C34878D82A}">
                    <a16:rowId xmlns:a16="http://schemas.microsoft.com/office/drawing/2014/main" val="10002"/>
                  </a:ext>
                </a:extLst>
              </a:tr>
              <a:tr h="168621">
                <a:tc>
                  <a:txBody>
                    <a:bodyPr/>
                    <a:lstStyle/>
                    <a:p>
                      <a:r>
                        <a:rPr lang="ja-JP" altLang="ja-JP" sz="800" kern="1100" dirty="0" smtClean="0">
                          <a:effectLst/>
                          <a:latin typeface="+mn-ea"/>
                          <a:ea typeface="+mn-ea"/>
                          <a:cs typeface="Times New Roman"/>
                        </a:rPr>
                        <a:t>日本政策金融公庫</a:t>
                      </a:r>
                      <a:endParaRPr kumimoji="1" lang="ja-JP" altLang="en-US" sz="800" dirty="0">
                        <a:latin typeface="+mn-ea"/>
                        <a:ea typeface="+mn-ea"/>
                      </a:endParaRPr>
                    </a:p>
                  </a:txBody>
                  <a:tcPr/>
                </a:tc>
                <a:tc>
                  <a:txBody>
                    <a:bodyPr/>
                    <a:lstStyle/>
                    <a:p>
                      <a:r>
                        <a:rPr lang="ja-JP" altLang="ja-JP" sz="800" kern="1100" spc="20" dirty="0" smtClean="0">
                          <a:solidFill>
                            <a:srgbClr val="000000"/>
                          </a:solidFill>
                          <a:effectLst/>
                          <a:latin typeface="+mn-ea"/>
                          <a:ea typeface="+mn-ea"/>
                          <a:cs typeface="Arial"/>
                        </a:rPr>
                        <a:t>創業者への</a:t>
                      </a:r>
                      <a:r>
                        <a:rPr lang="ja-JP" altLang="en-US" sz="800" kern="1100" spc="20" dirty="0" smtClean="0">
                          <a:solidFill>
                            <a:srgbClr val="000000"/>
                          </a:solidFill>
                          <a:effectLst/>
                          <a:latin typeface="+mn-ea"/>
                          <a:ea typeface="+mn-ea"/>
                          <a:cs typeface="Arial"/>
                        </a:rPr>
                        <a:t>融資</a:t>
                      </a:r>
                      <a:r>
                        <a:rPr lang="ja-JP" altLang="ja-JP" sz="800" kern="1100" spc="20" dirty="0" smtClean="0">
                          <a:solidFill>
                            <a:srgbClr val="000000"/>
                          </a:solidFill>
                          <a:effectLst/>
                          <a:latin typeface="+mn-ea"/>
                          <a:ea typeface="+mn-ea"/>
                          <a:cs typeface="Arial"/>
                        </a:rPr>
                        <a:t>相談</a:t>
                      </a:r>
                      <a:r>
                        <a:rPr lang="ja-JP" altLang="en-US" sz="800" kern="1100" spc="20" dirty="0" smtClean="0">
                          <a:solidFill>
                            <a:srgbClr val="000000"/>
                          </a:solidFill>
                          <a:effectLst/>
                          <a:latin typeface="+mn-ea"/>
                          <a:ea typeface="+mn-ea"/>
                          <a:cs typeface="Arial"/>
                        </a:rPr>
                        <a:t>、支援融資、事業計画策定支援</a:t>
                      </a:r>
                      <a:endParaRPr lang="en-US" altLang="ja-JP" sz="800" kern="1100" spc="20" dirty="0" smtClean="0">
                        <a:solidFill>
                          <a:srgbClr val="000000"/>
                        </a:solidFill>
                        <a:effectLst/>
                        <a:latin typeface="+mn-ea"/>
                        <a:ea typeface="+mn-ea"/>
                        <a:cs typeface="Arial"/>
                      </a:endParaRPr>
                    </a:p>
                  </a:txBody>
                  <a:tcPr/>
                </a:tc>
                <a:extLst>
                  <a:ext uri="{0D108BD9-81ED-4DB2-BD59-A6C34878D82A}">
                    <a16:rowId xmlns:a16="http://schemas.microsoft.com/office/drawing/2014/main" val="10003"/>
                  </a:ext>
                </a:extLst>
              </a:tr>
              <a:tr h="168621">
                <a:tc>
                  <a:txBody>
                    <a:bodyPr/>
                    <a:lstStyle/>
                    <a:p>
                      <a:r>
                        <a:rPr lang="ja-JP" altLang="ja-JP" sz="800" kern="1100" dirty="0" smtClean="0">
                          <a:solidFill>
                            <a:schemeClr val="tx1"/>
                          </a:solidFill>
                          <a:effectLst/>
                          <a:latin typeface="+mn-ea"/>
                          <a:ea typeface="+mn-ea"/>
                          <a:cs typeface="Times New Roman"/>
                        </a:rPr>
                        <a:t>やまなし産業支援機構</a:t>
                      </a:r>
                      <a:endParaRPr kumimoji="1" lang="ja-JP" altLang="en-US" sz="800" dirty="0">
                        <a:latin typeface="+mn-ea"/>
                        <a:ea typeface="+mn-ea"/>
                      </a:endParaRPr>
                    </a:p>
                  </a:txBody>
                  <a:tcPr/>
                </a:tc>
                <a:tc>
                  <a:txBody>
                    <a:bodyPr/>
                    <a:lstStyle/>
                    <a:p>
                      <a:pPr marL="2857500" indent="-2857500" algn="l">
                        <a:spcAft>
                          <a:spcPts val="0"/>
                        </a:spcAft>
                      </a:pPr>
                      <a:r>
                        <a:rPr lang="ja-JP" altLang="en-US" sz="800" kern="1100" dirty="0" smtClean="0">
                          <a:solidFill>
                            <a:schemeClr val="tx1"/>
                          </a:solidFill>
                          <a:effectLst/>
                          <a:latin typeface="+mn-ea"/>
                          <a:ea typeface="+mn-ea"/>
                          <a:cs typeface="Times New Roman"/>
                        </a:rPr>
                        <a:t>創業等経営相談</a:t>
                      </a:r>
                      <a:r>
                        <a:rPr lang="en-US" altLang="ja-JP" sz="800" kern="1100" dirty="0" smtClean="0">
                          <a:solidFill>
                            <a:schemeClr val="tx1"/>
                          </a:solidFill>
                          <a:effectLst/>
                          <a:latin typeface="+mn-ea"/>
                          <a:ea typeface="+mn-ea"/>
                          <a:cs typeface="Times New Roman"/>
                        </a:rPr>
                        <a:t>(</a:t>
                      </a:r>
                      <a:r>
                        <a:rPr lang="ja-JP" altLang="en-US" sz="800" kern="1100" dirty="0" smtClean="0">
                          <a:solidFill>
                            <a:schemeClr val="tx1"/>
                          </a:solidFill>
                          <a:effectLst/>
                          <a:latin typeface="+mn-ea"/>
                          <a:ea typeface="+mn-ea"/>
                          <a:cs typeface="Times New Roman"/>
                        </a:rPr>
                        <a:t>よろず支援拠点</a:t>
                      </a:r>
                      <a:r>
                        <a:rPr lang="en-US" altLang="ja-JP" sz="800" kern="1100" dirty="0" smtClean="0">
                          <a:solidFill>
                            <a:schemeClr val="tx1"/>
                          </a:solidFill>
                          <a:effectLst/>
                          <a:latin typeface="+mn-ea"/>
                          <a:ea typeface="+mn-ea"/>
                          <a:cs typeface="Times New Roman"/>
                        </a:rPr>
                        <a:t>)</a:t>
                      </a:r>
                      <a:r>
                        <a:rPr lang="ja-JP" altLang="en-US" sz="800" kern="1100" dirty="0" err="1" smtClean="0">
                          <a:solidFill>
                            <a:schemeClr val="tx1"/>
                          </a:solidFill>
                          <a:effectLst/>
                          <a:latin typeface="+mn-ea"/>
                          <a:ea typeface="+mn-ea"/>
                          <a:cs typeface="Times New Roman"/>
                        </a:rPr>
                        <a:t>、</a:t>
                      </a:r>
                      <a:r>
                        <a:rPr lang="ja-JP" altLang="en-US" sz="800" kern="1100" spc="20" dirty="0" smtClean="0">
                          <a:solidFill>
                            <a:schemeClr val="tx1"/>
                          </a:solidFill>
                          <a:effectLst/>
                          <a:latin typeface="+mn-ea"/>
                          <a:ea typeface="+mn-ea"/>
                          <a:cs typeface="Arial"/>
                        </a:rPr>
                        <a:t>設備貸与</a:t>
                      </a:r>
                      <a:r>
                        <a:rPr lang="ja-JP" altLang="ja-JP" sz="800" kern="1100" spc="20" dirty="0" smtClean="0">
                          <a:solidFill>
                            <a:schemeClr val="tx1"/>
                          </a:solidFill>
                          <a:effectLst/>
                          <a:latin typeface="+mn-ea"/>
                          <a:ea typeface="+mn-ea"/>
                          <a:cs typeface="Arial"/>
                        </a:rPr>
                        <a:t>、</a:t>
                      </a:r>
                      <a:r>
                        <a:rPr lang="ja-JP" altLang="en-US" sz="800" kern="1100" spc="20" dirty="0" smtClean="0">
                          <a:solidFill>
                            <a:schemeClr val="tx1"/>
                          </a:solidFill>
                          <a:effectLst/>
                          <a:latin typeface="+mn-ea"/>
                          <a:ea typeface="+mn-ea"/>
                          <a:cs typeface="Arial"/>
                        </a:rPr>
                        <a:t>知的財産相談</a:t>
                      </a:r>
                      <a:r>
                        <a:rPr lang="ja-JP" altLang="en-US" sz="800" kern="1100" spc="20" smtClean="0">
                          <a:solidFill>
                            <a:schemeClr val="tx1"/>
                          </a:solidFill>
                          <a:effectLst/>
                          <a:latin typeface="+mn-ea"/>
                          <a:ea typeface="+mn-ea"/>
                          <a:cs typeface="Arial"/>
                        </a:rPr>
                        <a:t>、起業家養成</a:t>
                      </a:r>
                      <a:r>
                        <a:rPr lang="ja-JP" altLang="en-US" sz="800" kern="1100" spc="20" dirty="0" smtClean="0">
                          <a:solidFill>
                            <a:schemeClr val="tx1"/>
                          </a:solidFill>
                          <a:effectLst/>
                          <a:latin typeface="+mn-ea"/>
                          <a:ea typeface="+mn-ea"/>
                          <a:cs typeface="Arial"/>
                        </a:rPr>
                        <a:t>セミナー</a:t>
                      </a:r>
                      <a:endParaRPr lang="ja-JP" altLang="ja-JP" sz="800" kern="1100" dirty="0">
                        <a:solidFill>
                          <a:schemeClr val="tx1"/>
                        </a:solidFill>
                        <a:effectLst/>
                        <a:latin typeface="+mn-ea"/>
                        <a:ea typeface="+mn-ea"/>
                        <a:cs typeface="Times New Roman"/>
                      </a:endParaRPr>
                    </a:p>
                  </a:txBody>
                  <a:tcPr/>
                </a:tc>
                <a:extLst>
                  <a:ext uri="{0D108BD9-81ED-4DB2-BD59-A6C34878D82A}">
                    <a16:rowId xmlns:a16="http://schemas.microsoft.com/office/drawing/2014/main" val="10004"/>
                  </a:ext>
                </a:extLst>
              </a:tr>
              <a:tr h="138603">
                <a:tc>
                  <a:txBody>
                    <a:bodyPr/>
                    <a:lstStyle/>
                    <a:p>
                      <a:r>
                        <a:rPr kumimoji="1" lang="ja-JP" altLang="en-US" sz="800" b="0" dirty="0" smtClean="0">
                          <a:latin typeface="+mn-ea"/>
                          <a:ea typeface="+mn-ea"/>
                        </a:rPr>
                        <a:t>山梨県信用保証協会</a:t>
                      </a:r>
                      <a:endParaRPr kumimoji="1" lang="en-US" altLang="ja-JP" sz="800" b="0" dirty="0" smtClean="0">
                        <a:latin typeface="+mn-ea"/>
                        <a:ea typeface="+mn-ea"/>
                      </a:endParaRPr>
                    </a:p>
                    <a:p>
                      <a:r>
                        <a:rPr kumimoji="1" lang="ja-JP" altLang="en-US" sz="800" b="0" dirty="0" smtClean="0">
                          <a:latin typeface="+mn-ea"/>
                          <a:ea typeface="+mn-ea"/>
                        </a:rPr>
                        <a:t>山梨県農業信用基金協会</a:t>
                      </a:r>
                      <a:endParaRPr kumimoji="1" lang="ja-JP" altLang="en-US" sz="800" b="0" dirty="0">
                        <a:latin typeface="+mn-ea"/>
                        <a:ea typeface="+mn-ea"/>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kern="1100" dirty="0" smtClean="0">
                          <a:effectLst/>
                          <a:latin typeface="+mn-ea"/>
                          <a:ea typeface="+mn-ea"/>
                          <a:cs typeface="Times New Roman"/>
                        </a:rPr>
                        <a:t>創業者への金融相談、信用保証、事業計画策定支援、創業後のモニタリング</a:t>
                      </a:r>
                      <a:endParaRPr kumimoji="1" lang="ja-JP" altLang="en-US" sz="800" dirty="0" smtClean="0">
                        <a:latin typeface="+mn-ea"/>
                        <a:ea typeface="+mn-ea"/>
                      </a:endParaRPr>
                    </a:p>
                  </a:txBody>
                  <a:tcPr/>
                </a:tc>
                <a:extLst>
                  <a:ext uri="{0D108BD9-81ED-4DB2-BD59-A6C34878D82A}">
                    <a16:rowId xmlns:a16="http://schemas.microsoft.com/office/drawing/2014/main" val="10005"/>
                  </a:ext>
                </a:extLst>
              </a:tr>
            </a:tbl>
          </a:graphicData>
        </a:graphic>
      </p:graphicFrame>
      <p:sp>
        <p:nvSpPr>
          <p:cNvPr id="29" name="Rectangle 5"/>
          <p:cNvSpPr>
            <a:spLocks noChangeArrowheads="1"/>
          </p:cNvSpPr>
          <p:nvPr/>
        </p:nvSpPr>
        <p:spPr bwMode="auto">
          <a:xfrm>
            <a:off x="2036668" y="5490999"/>
            <a:ext cx="2544459" cy="963278"/>
          </a:xfrm>
          <a:prstGeom prst="rect">
            <a:avLst/>
          </a:prstGeom>
          <a:gradFill>
            <a:gsLst>
              <a:gs pos="0">
                <a:srgbClr val="99CCFF"/>
              </a:gs>
              <a:gs pos="50000">
                <a:schemeClr val="accent1">
                  <a:tint val="44500"/>
                  <a:satMod val="160000"/>
                </a:schemeClr>
              </a:gs>
              <a:gs pos="100000">
                <a:schemeClr val="accent1">
                  <a:tint val="23500"/>
                  <a:satMod val="160000"/>
                </a:schemeClr>
              </a:gs>
            </a:gsLst>
            <a:lin ang="5400000" scaled="0"/>
          </a:gradFill>
          <a:ln w="3175">
            <a:solidFill>
              <a:schemeClr val="bg1"/>
            </a:solidFill>
            <a:headEnd/>
            <a:tailEnd/>
          </a:ln>
        </p:spPr>
        <p:style>
          <a:lnRef idx="1">
            <a:schemeClr val="accent4"/>
          </a:lnRef>
          <a:fillRef idx="2">
            <a:schemeClr val="accent4"/>
          </a:fillRef>
          <a:effectRef idx="1">
            <a:schemeClr val="accent4"/>
          </a:effectRef>
          <a:fontRef idx="minor">
            <a:schemeClr val="dk1"/>
          </a:fontRef>
        </p:style>
        <p:txBody>
          <a:bodyPr lIns="85895" tIns="44665" rIns="85895" bIns="44665"/>
          <a:lstStyle/>
          <a:p>
            <a:pPr algn="ctr"/>
            <a:r>
              <a:rPr lang="ja-JP" altLang="en-US" sz="1000" b="1" dirty="0" smtClean="0"/>
              <a:t>町内</a:t>
            </a:r>
            <a:r>
              <a:rPr lang="ja-JP" altLang="en-US" sz="1000" b="1" dirty="0"/>
              <a:t>金融</a:t>
            </a:r>
            <a:r>
              <a:rPr lang="ja-JP" altLang="en-US" sz="1000" b="1" dirty="0" smtClean="0"/>
              <a:t>機関</a:t>
            </a:r>
            <a:endParaRPr lang="en-US" altLang="ja-JP" sz="1000" b="1" dirty="0" smtClean="0"/>
          </a:p>
          <a:p>
            <a:r>
              <a:rPr lang="ja-JP" altLang="en-US" sz="900" b="1" dirty="0"/>
              <a:t>　</a:t>
            </a:r>
            <a:r>
              <a:rPr lang="ja-JP" altLang="en-US" sz="600" b="1" dirty="0" smtClean="0"/>
              <a:t>（山梨</a:t>
            </a:r>
            <a:r>
              <a:rPr lang="ja-JP" altLang="en-US" sz="600" b="1" dirty="0"/>
              <a:t>中央銀行</a:t>
            </a:r>
            <a:r>
              <a:rPr lang="ja-JP" altLang="en-US" sz="600" b="1" dirty="0" smtClean="0"/>
              <a:t>、山梨</a:t>
            </a:r>
            <a:r>
              <a:rPr lang="ja-JP" altLang="en-US" sz="600" b="1" dirty="0"/>
              <a:t>信用</a:t>
            </a:r>
            <a:r>
              <a:rPr lang="ja-JP" altLang="en-US" sz="600" b="1" dirty="0" smtClean="0"/>
              <a:t>金庫、</a:t>
            </a:r>
            <a:r>
              <a:rPr lang="ja-JP" altLang="en-US" sz="600" b="1" dirty="0"/>
              <a:t>　山梨県民信用組合、甲府信用</a:t>
            </a:r>
            <a:r>
              <a:rPr lang="ja-JP" altLang="en-US" sz="600" b="1" dirty="0" smtClean="0"/>
              <a:t>金庫</a:t>
            </a:r>
            <a:r>
              <a:rPr lang="ja-JP" altLang="en-US" sz="600" dirty="0" smtClean="0"/>
              <a:t>）</a:t>
            </a:r>
            <a:endParaRPr lang="en-US" altLang="ja-JP" sz="600" dirty="0"/>
          </a:p>
          <a:p>
            <a:pPr>
              <a:defRPr/>
            </a:pPr>
            <a:r>
              <a:rPr lang="ja-JP" altLang="en-US" sz="1000" dirty="0" smtClean="0">
                <a:solidFill>
                  <a:schemeClr val="tx1"/>
                </a:solidFill>
                <a:latin typeface="Calibri" pitchFamily="34" charset="0"/>
              </a:rPr>
              <a:t>・創業融資・融資相談</a:t>
            </a:r>
            <a:endParaRPr lang="en-US" altLang="ja-JP" sz="1000" dirty="0" smtClean="0">
              <a:solidFill>
                <a:schemeClr val="tx1"/>
              </a:solidFill>
              <a:latin typeface="Calibri" pitchFamily="34" charset="0"/>
            </a:endParaRPr>
          </a:p>
          <a:p>
            <a:pPr>
              <a:defRPr/>
            </a:pPr>
            <a:r>
              <a:rPr lang="ja-JP" altLang="en-US" sz="1000" b="1" dirty="0">
                <a:solidFill>
                  <a:srgbClr val="FF0000"/>
                </a:solidFill>
                <a:latin typeface="Calibri" pitchFamily="34" charset="0"/>
              </a:rPr>
              <a:t>・</a:t>
            </a:r>
            <a:r>
              <a:rPr lang="ja-JP" altLang="en-US" sz="1000" dirty="0" smtClean="0">
                <a:solidFill>
                  <a:srgbClr val="FF0000"/>
                </a:solidFill>
                <a:latin typeface="Calibri" pitchFamily="34" charset="0"/>
              </a:rPr>
              <a:t>アグリビジネススクール</a:t>
            </a:r>
            <a:r>
              <a:rPr lang="en-US" altLang="ja-JP" sz="1000" dirty="0" smtClean="0">
                <a:solidFill>
                  <a:srgbClr val="FF0000"/>
                </a:solidFill>
                <a:latin typeface="Calibri" pitchFamily="34" charset="0"/>
              </a:rPr>
              <a:t>※</a:t>
            </a:r>
            <a:r>
              <a:rPr lang="ja-JP" altLang="en-US" sz="1000" dirty="0" smtClean="0">
                <a:solidFill>
                  <a:schemeClr val="tx1"/>
                </a:solidFill>
                <a:latin typeface="Calibri" pitchFamily="34" charset="0"/>
              </a:rPr>
              <a:t>　</a:t>
            </a:r>
            <a:r>
              <a:rPr lang="en-US" altLang="ja-JP" sz="1000" dirty="0" smtClean="0">
                <a:solidFill>
                  <a:schemeClr val="tx1"/>
                </a:solidFill>
                <a:latin typeface="Calibri" pitchFamily="34" charset="0"/>
              </a:rPr>
              <a:t/>
            </a:r>
            <a:br>
              <a:rPr lang="en-US" altLang="ja-JP" sz="1000" dirty="0" smtClean="0">
                <a:solidFill>
                  <a:schemeClr val="tx1"/>
                </a:solidFill>
                <a:latin typeface="Calibri" pitchFamily="34" charset="0"/>
              </a:rPr>
            </a:br>
            <a:r>
              <a:rPr lang="ja-JP" altLang="en-US" sz="1000" b="1" dirty="0">
                <a:solidFill>
                  <a:srgbClr val="FF0000"/>
                </a:solidFill>
                <a:latin typeface="Calibri" pitchFamily="34" charset="0"/>
              </a:rPr>
              <a:t>・</a:t>
            </a:r>
            <a:r>
              <a:rPr lang="ja-JP" altLang="en-US" sz="1000" dirty="0">
                <a:solidFill>
                  <a:srgbClr val="FF0000"/>
                </a:solidFill>
                <a:latin typeface="Calibri" pitchFamily="34" charset="0"/>
              </a:rPr>
              <a:t>山梨県国中地域創業スクール</a:t>
            </a:r>
            <a:r>
              <a:rPr lang="en-US" altLang="ja-JP" sz="1000" dirty="0" smtClean="0">
                <a:solidFill>
                  <a:srgbClr val="FF0000"/>
                </a:solidFill>
                <a:latin typeface="Calibri" pitchFamily="34" charset="0"/>
              </a:rPr>
              <a:t>※</a:t>
            </a:r>
          </a:p>
          <a:p>
            <a:pPr>
              <a:defRPr/>
            </a:pPr>
            <a:r>
              <a:rPr lang="ja-JP" altLang="en-US" sz="1000" dirty="0" smtClean="0">
                <a:solidFill>
                  <a:srgbClr val="FF0000"/>
                </a:solidFill>
                <a:latin typeface="Calibri" pitchFamily="34" charset="0"/>
              </a:rPr>
              <a:t>・創業・第二創業スクール</a:t>
            </a:r>
            <a:r>
              <a:rPr lang="en-US" altLang="ja-JP" sz="1000" dirty="0" smtClean="0">
                <a:solidFill>
                  <a:srgbClr val="FF0000"/>
                </a:solidFill>
                <a:latin typeface="Calibri" pitchFamily="34" charset="0"/>
              </a:rPr>
              <a:t>※</a:t>
            </a:r>
            <a:endParaRPr lang="ja-JP" altLang="en-US" sz="1000" dirty="0">
              <a:solidFill>
                <a:schemeClr val="tx1"/>
              </a:solidFill>
              <a:latin typeface="Calibri" pitchFamily="34" charset="0"/>
            </a:endParaRPr>
          </a:p>
          <a:p>
            <a:pPr>
              <a:defRPr/>
            </a:pPr>
            <a:endParaRPr lang="ja-JP" altLang="en-US" sz="1000" dirty="0">
              <a:solidFill>
                <a:schemeClr val="tx1"/>
              </a:solidFill>
              <a:latin typeface="Calibri" pitchFamily="34" charset="0"/>
            </a:endParaRPr>
          </a:p>
        </p:txBody>
      </p:sp>
    </p:spTree>
    <p:extLst>
      <p:ext uri="{BB962C8B-B14F-4D97-AF65-F5344CB8AC3E}">
        <p14:creationId xmlns:p14="http://schemas.microsoft.com/office/powerpoint/2010/main" val="2115473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